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Lst>
  <p:notesMasterIdLst>
    <p:notesMasterId r:id="rId37"/>
  </p:notesMasterIdLst>
  <p:sldIdLst>
    <p:sldId id="382" r:id="rId3"/>
    <p:sldId id="340" r:id="rId4"/>
    <p:sldId id="326" r:id="rId5"/>
    <p:sldId id="344" r:id="rId6"/>
    <p:sldId id="415" r:id="rId7"/>
    <p:sldId id="349" r:id="rId8"/>
    <p:sldId id="380" r:id="rId9"/>
    <p:sldId id="355" r:id="rId10"/>
    <p:sldId id="418" r:id="rId11"/>
    <p:sldId id="419" r:id="rId12"/>
    <p:sldId id="420" r:id="rId13"/>
    <p:sldId id="421" r:id="rId14"/>
    <p:sldId id="422" r:id="rId15"/>
    <p:sldId id="423" r:id="rId16"/>
    <p:sldId id="424" r:id="rId17"/>
    <p:sldId id="425" r:id="rId18"/>
    <p:sldId id="426" r:id="rId19"/>
    <p:sldId id="427" r:id="rId20"/>
    <p:sldId id="428" r:id="rId21"/>
    <p:sldId id="432" r:id="rId22"/>
    <p:sldId id="366" r:id="rId23"/>
    <p:sldId id="429" r:id="rId24"/>
    <p:sldId id="431" r:id="rId25"/>
    <p:sldId id="394" r:id="rId26"/>
    <p:sldId id="386" r:id="rId27"/>
    <p:sldId id="434" r:id="rId28"/>
    <p:sldId id="393" r:id="rId29"/>
    <p:sldId id="402" r:id="rId30"/>
    <p:sldId id="396" r:id="rId31"/>
    <p:sldId id="397" r:id="rId32"/>
    <p:sldId id="398" r:id="rId33"/>
    <p:sldId id="399" r:id="rId34"/>
    <p:sldId id="435" r:id="rId35"/>
    <p:sldId id="339" r:id="rId36"/>
  </p:sldIdLst>
  <p:sldSz cx="9363075" cy="5257800"/>
  <p:notesSz cx="6858000" cy="9144000"/>
  <p:defaultTextStyle>
    <a:defPPr>
      <a:defRPr lang="en-US"/>
    </a:defPPr>
    <a:lvl1pPr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1pPr>
    <a:lvl2pPr marL="328613" indent="128588"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2pPr>
    <a:lvl3pPr marL="657225" indent="257175"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3pPr>
    <a:lvl4pPr marL="985838" indent="385763"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4pPr>
    <a:lvl5pPr marL="1316038" indent="512763"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232" autoAdjust="0"/>
  </p:normalViewPr>
  <p:slideViewPr>
    <p:cSldViewPr>
      <p:cViewPr>
        <p:scale>
          <a:sx n="120" d="100"/>
          <a:sy n="120" d="100"/>
        </p:scale>
        <p:origin x="-72" y="-60"/>
      </p:cViewPr>
      <p:guideLst>
        <p:guide orient="horz" pos="1279"/>
        <p:guide orient="horz" pos="306"/>
        <p:guide orient="horz" pos="565"/>
        <p:guide orient="horz" pos="2193"/>
        <p:guide orient="horz" pos="1611"/>
        <p:guide pos="5607"/>
        <p:guide pos="290"/>
        <p:guide pos="1979"/>
        <p:guide pos="3781"/>
        <p:guide pos="2092"/>
        <p:guide pos="3894"/>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B92F479-4B50-F243-9713-1B12EC2B4BDB}" type="datetimeFigureOut">
              <a:rPr lang="en-US" smtClean="0"/>
              <a:t>10/29/2014</a:t>
            </a:fld>
            <a:endParaRPr lang="en-US"/>
          </a:p>
        </p:txBody>
      </p:sp>
      <p:sp>
        <p:nvSpPr>
          <p:cNvPr id="4" name="Slide Image Placeholder 3"/>
          <p:cNvSpPr>
            <a:spLocks noGrp="1" noRot="1" noChangeAspect="1"/>
          </p:cNvSpPr>
          <p:nvPr>
            <p:ph type="sldImg" idx="2"/>
          </p:nvPr>
        </p:nvSpPr>
        <p:spPr>
          <a:xfrm>
            <a:off x="376238" y="685800"/>
            <a:ext cx="61055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D4B5B7-85EF-4E48-AC80-2380FACD9C23}" type="slidenum">
              <a:rPr lang="en-US" smtClean="0"/>
              <a:t>‹#›</a:t>
            </a:fld>
            <a:endParaRPr lang="en-US"/>
          </a:p>
        </p:txBody>
      </p:sp>
    </p:spTree>
    <p:extLst>
      <p:ext uri="{BB962C8B-B14F-4D97-AF65-F5344CB8AC3E}">
        <p14:creationId xmlns:p14="http://schemas.microsoft.com/office/powerpoint/2010/main" val="106502789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1</a:t>
            </a:fld>
            <a:endParaRPr lang="en-US"/>
          </a:p>
        </p:txBody>
      </p:sp>
    </p:spTree>
    <p:extLst>
      <p:ext uri="{BB962C8B-B14F-4D97-AF65-F5344CB8AC3E}">
        <p14:creationId xmlns:p14="http://schemas.microsoft.com/office/powerpoint/2010/main" val="4213651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p:txBody>
      </p:sp>
      <p:sp>
        <p:nvSpPr>
          <p:cNvPr id="4" name="Slide Number Placeholder 3"/>
          <p:cNvSpPr>
            <a:spLocks noGrp="1"/>
          </p:cNvSpPr>
          <p:nvPr>
            <p:ph type="sldNum" sz="quarter" idx="10"/>
          </p:nvPr>
        </p:nvSpPr>
        <p:spPr/>
        <p:txBody>
          <a:bodyPr/>
          <a:lstStyle/>
          <a:p>
            <a:fld id="{ADD4B5B7-85EF-4E48-AC80-2380FACD9C23}" type="slidenum">
              <a:rPr lang="en-US" smtClean="0"/>
              <a:t>10</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11</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12</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13</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14</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15</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16</a:t>
            </a:fld>
            <a:endParaRPr lang="en-US"/>
          </a:p>
        </p:txBody>
      </p:sp>
    </p:spTree>
    <p:extLst>
      <p:ext uri="{BB962C8B-B14F-4D97-AF65-F5344CB8AC3E}">
        <p14:creationId xmlns:p14="http://schemas.microsoft.com/office/powerpoint/2010/main" val="1587738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17</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18</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19</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2</a:t>
            </a:fld>
            <a:endParaRPr lang="en-US"/>
          </a:p>
        </p:txBody>
      </p:sp>
    </p:spTree>
    <p:extLst>
      <p:ext uri="{BB962C8B-B14F-4D97-AF65-F5344CB8AC3E}">
        <p14:creationId xmlns:p14="http://schemas.microsoft.com/office/powerpoint/2010/main" val="1840811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20</a:t>
            </a:fld>
            <a:endParaRPr lang="en-US"/>
          </a:p>
        </p:txBody>
      </p:sp>
    </p:spTree>
    <p:extLst>
      <p:ext uri="{BB962C8B-B14F-4D97-AF65-F5344CB8AC3E}">
        <p14:creationId xmlns:p14="http://schemas.microsoft.com/office/powerpoint/2010/main" val="1587738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p:txBody>
      </p:sp>
      <p:sp>
        <p:nvSpPr>
          <p:cNvPr id="4" name="Slide Number Placeholder 3"/>
          <p:cNvSpPr>
            <a:spLocks noGrp="1"/>
          </p:cNvSpPr>
          <p:nvPr>
            <p:ph type="sldNum" sz="quarter" idx="10"/>
          </p:nvPr>
        </p:nvSpPr>
        <p:spPr/>
        <p:txBody>
          <a:bodyPr/>
          <a:lstStyle/>
          <a:p>
            <a:fld id="{ADD4B5B7-85EF-4E48-AC80-2380FACD9C23}" type="slidenum">
              <a:rPr lang="en-US" smtClean="0"/>
              <a:t>21</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p:txBody>
      </p:sp>
      <p:sp>
        <p:nvSpPr>
          <p:cNvPr id="4" name="Slide Number Placeholder 3"/>
          <p:cNvSpPr>
            <a:spLocks noGrp="1"/>
          </p:cNvSpPr>
          <p:nvPr>
            <p:ph type="sldNum" sz="quarter" idx="10"/>
          </p:nvPr>
        </p:nvSpPr>
        <p:spPr/>
        <p:txBody>
          <a:bodyPr/>
          <a:lstStyle/>
          <a:p>
            <a:fld id="{ADD4B5B7-85EF-4E48-AC80-2380FACD9C23}" type="slidenum">
              <a:rPr lang="en-US" smtClean="0"/>
              <a:t>22</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23</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24</a:t>
            </a:fld>
            <a:endParaRPr lang="en-US"/>
          </a:p>
        </p:txBody>
      </p:sp>
    </p:spTree>
    <p:extLst>
      <p:ext uri="{BB962C8B-B14F-4D97-AF65-F5344CB8AC3E}">
        <p14:creationId xmlns:p14="http://schemas.microsoft.com/office/powerpoint/2010/main" val="1587738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p:txBody>
      </p:sp>
      <p:sp>
        <p:nvSpPr>
          <p:cNvPr id="4" name="Slide Number Placeholder 3"/>
          <p:cNvSpPr>
            <a:spLocks noGrp="1"/>
          </p:cNvSpPr>
          <p:nvPr>
            <p:ph type="sldNum" sz="quarter" idx="10"/>
          </p:nvPr>
        </p:nvSpPr>
        <p:spPr/>
        <p:txBody>
          <a:bodyPr/>
          <a:lstStyle/>
          <a:p>
            <a:fld id="{ADD4B5B7-85EF-4E48-AC80-2380FACD9C23}" type="slidenum">
              <a:rPr lang="en-US" smtClean="0"/>
              <a:t>25</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p:txBody>
      </p:sp>
      <p:sp>
        <p:nvSpPr>
          <p:cNvPr id="4" name="Slide Number Placeholder 3"/>
          <p:cNvSpPr>
            <a:spLocks noGrp="1"/>
          </p:cNvSpPr>
          <p:nvPr>
            <p:ph type="sldNum" sz="quarter" idx="10"/>
          </p:nvPr>
        </p:nvSpPr>
        <p:spPr/>
        <p:txBody>
          <a:bodyPr/>
          <a:lstStyle/>
          <a:p>
            <a:fld id="{ADD4B5B7-85EF-4E48-AC80-2380FACD9C23}" type="slidenum">
              <a:rPr lang="en-US" smtClean="0"/>
              <a:t>26</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p:txBody>
      </p:sp>
      <p:sp>
        <p:nvSpPr>
          <p:cNvPr id="4" name="Slide Number Placeholder 3"/>
          <p:cNvSpPr>
            <a:spLocks noGrp="1"/>
          </p:cNvSpPr>
          <p:nvPr>
            <p:ph type="sldNum" sz="quarter" idx="10"/>
          </p:nvPr>
        </p:nvSpPr>
        <p:spPr/>
        <p:txBody>
          <a:bodyPr/>
          <a:lstStyle/>
          <a:p>
            <a:fld id="{ADD4B5B7-85EF-4E48-AC80-2380FACD9C23}" type="slidenum">
              <a:rPr lang="en-US" smtClean="0"/>
              <a:t>27</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p:txBody>
      </p:sp>
      <p:sp>
        <p:nvSpPr>
          <p:cNvPr id="4" name="Slide Number Placeholder 3"/>
          <p:cNvSpPr>
            <a:spLocks noGrp="1"/>
          </p:cNvSpPr>
          <p:nvPr>
            <p:ph type="sldNum" sz="quarter" idx="10"/>
          </p:nvPr>
        </p:nvSpPr>
        <p:spPr/>
        <p:txBody>
          <a:bodyPr/>
          <a:lstStyle/>
          <a:p>
            <a:fld id="{ADD4B5B7-85EF-4E48-AC80-2380FACD9C23}" type="slidenum">
              <a:rPr lang="en-US" smtClean="0"/>
              <a:t>28</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p:txBody>
      </p:sp>
      <p:sp>
        <p:nvSpPr>
          <p:cNvPr id="4" name="Slide Number Placeholder 3"/>
          <p:cNvSpPr>
            <a:spLocks noGrp="1"/>
          </p:cNvSpPr>
          <p:nvPr>
            <p:ph type="sldNum" sz="quarter" idx="10"/>
          </p:nvPr>
        </p:nvSpPr>
        <p:spPr/>
        <p:txBody>
          <a:bodyPr/>
          <a:lstStyle/>
          <a:p>
            <a:fld id="{ADD4B5B7-85EF-4E48-AC80-2380FACD9C23}" type="slidenum">
              <a:rPr lang="en-US" smtClean="0"/>
              <a:t>29</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3</a:t>
            </a:fld>
            <a:endParaRPr lang="en-US"/>
          </a:p>
        </p:txBody>
      </p:sp>
    </p:spTree>
    <p:extLst>
      <p:ext uri="{BB962C8B-B14F-4D97-AF65-F5344CB8AC3E}">
        <p14:creationId xmlns:p14="http://schemas.microsoft.com/office/powerpoint/2010/main" val="1587738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p:txBody>
      </p:sp>
      <p:sp>
        <p:nvSpPr>
          <p:cNvPr id="4" name="Slide Number Placeholder 3"/>
          <p:cNvSpPr>
            <a:spLocks noGrp="1"/>
          </p:cNvSpPr>
          <p:nvPr>
            <p:ph type="sldNum" sz="quarter" idx="10"/>
          </p:nvPr>
        </p:nvSpPr>
        <p:spPr/>
        <p:txBody>
          <a:bodyPr/>
          <a:lstStyle/>
          <a:p>
            <a:fld id="{ADD4B5B7-85EF-4E48-AC80-2380FACD9C23}" type="slidenum">
              <a:rPr lang="en-US" smtClean="0"/>
              <a:t>30</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p:txBody>
      </p:sp>
      <p:sp>
        <p:nvSpPr>
          <p:cNvPr id="4" name="Slide Number Placeholder 3"/>
          <p:cNvSpPr>
            <a:spLocks noGrp="1"/>
          </p:cNvSpPr>
          <p:nvPr>
            <p:ph type="sldNum" sz="quarter" idx="10"/>
          </p:nvPr>
        </p:nvSpPr>
        <p:spPr/>
        <p:txBody>
          <a:bodyPr/>
          <a:lstStyle/>
          <a:p>
            <a:fld id="{ADD4B5B7-85EF-4E48-AC80-2380FACD9C23}" type="slidenum">
              <a:rPr lang="en-US" smtClean="0"/>
              <a:t>31</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p:txBody>
      </p:sp>
      <p:sp>
        <p:nvSpPr>
          <p:cNvPr id="4" name="Slide Number Placeholder 3"/>
          <p:cNvSpPr>
            <a:spLocks noGrp="1"/>
          </p:cNvSpPr>
          <p:nvPr>
            <p:ph type="sldNum" sz="quarter" idx="10"/>
          </p:nvPr>
        </p:nvSpPr>
        <p:spPr/>
        <p:txBody>
          <a:bodyPr/>
          <a:lstStyle/>
          <a:p>
            <a:fld id="{ADD4B5B7-85EF-4E48-AC80-2380FACD9C23}" type="slidenum">
              <a:rPr lang="en-US" smtClean="0"/>
              <a:t>32</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33</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34</a:t>
            </a:fld>
            <a:endParaRPr lang="en-US"/>
          </a:p>
        </p:txBody>
      </p:sp>
    </p:spTree>
    <p:extLst>
      <p:ext uri="{BB962C8B-B14F-4D97-AF65-F5344CB8AC3E}">
        <p14:creationId xmlns:p14="http://schemas.microsoft.com/office/powerpoint/2010/main" val="158773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p:txBody>
      </p:sp>
      <p:sp>
        <p:nvSpPr>
          <p:cNvPr id="4" name="Slide Number Placeholder 3"/>
          <p:cNvSpPr>
            <a:spLocks noGrp="1"/>
          </p:cNvSpPr>
          <p:nvPr>
            <p:ph type="sldNum" sz="quarter" idx="10"/>
          </p:nvPr>
        </p:nvSpPr>
        <p:spPr/>
        <p:txBody>
          <a:bodyPr/>
          <a:lstStyle/>
          <a:p>
            <a:fld id="{ADD4B5B7-85EF-4E48-AC80-2380FACD9C23}" type="slidenum">
              <a:rPr lang="en-US" smtClean="0"/>
              <a:t>4</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p:txBody>
      </p:sp>
      <p:sp>
        <p:nvSpPr>
          <p:cNvPr id="4" name="Slide Number Placeholder 3"/>
          <p:cNvSpPr>
            <a:spLocks noGrp="1"/>
          </p:cNvSpPr>
          <p:nvPr>
            <p:ph type="sldNum" sz="quarter" idx="10"/>
          </p:nvPr>
        </p:nvSpPr>
        <p:spPr/>
        <p:txBody>
          <a:bodyPr/>
          <a:lstStyle/>
          <a:p>
            <a:fld id="{ADD4B5B7-85EF-4E48-AC80-2380FACD9C23}" type="slidenum">
              <a:rPr lang="en-US" smtClean="0"/>
              <a:t>5</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p:txBody>
      </p:sp>
      <p:sp>
        <p:nvSpPr>
          <p:cNvPr id="4" name="Slide Number Placeholder 3"/>
          <p:cNvSpPr>
            <a:spLocks noGrp="1"/>
          </p:cNvSpPr>
          <p:nvPr>
            <p:ph type="sldNum" sz="quarter" idx="10"/>
          </p:nvPr>
        </p:nvSpPr>
        <p:spPr/>
        <p:txBody>
          <a:bodyPr/>
          <a:lstStyle/>
          <a:p>
            <a:fld id="{ADD4B5B7-85EF-4E48-AC80-2380FACD9C23}" type="slidenum">
              <a:rPr lang="en-US" smtClean="0"/>
              <a:t>6</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p:txBody>
      </p:sp>
      <p:sp>
        <p:nvSpPr>
          <p:cNvPr id="4" name="Slide Number Placeholder 3"/>
          <p:cNvSpPr>
            <a:spLocks noGrp="1"/>
          </p:cNvSpPr>
          <p:nvPr>
            <p:ph type="sldNum" sz="quarter" idx="10"/>
          </p:nvPr>
        </p:nvSpPr>
        <p:spPr/>
        <p:txBody>
          <a:bodyPr/>
          <a:lstStyle/>
          <a:p>
            <a:fld id="{ADD4B5B7-85EF-4E48-AC80-2380FACD9C23}" type="slidenum">
              <a:rPr lang="en-US" smtClean="0"/>
              <a:t>7</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8</a:t>
            </a:fld>
            <a:endParaRPr lang="en-US"/>
          </a:p>
        </p:txBody>
      </p:sp>
    </p:spTree>
    <p:extLst>
      <p:ext uri="{BB962C8B-B14F-4D97-AF65-F5344CB8AC3E}">
        <p14:creationId xmlns:p14="http://schemas.microsoft.com/office/powerpoint/2010/main" val="158773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ADD4B5B7-85EF-4E48-AC80-2380FACD9C23}" type="slidenum">
              <a:rPr lang="en-US" smtClean="0"/>
              <a:t>9</a:t>
            </a:fld>
            <a:endParaRPr lang="en-US"/>
          </a:p>
        </p:txBody>
      </p:sp>
    </p:spTree>
    <p:extLst>
      <p:ext uri="{BB962C8B-B14F-4D97-AF65-F5344CB8AC3E}">
        <p14:creationId xmlns:p14="http://schemas.microsoft.com/office/powerpoint/2010/main" val="6457627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200" y="579438"/>
            <a:ext cx="203835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 name="Title 1"/>
          <p:cNvSpPr>
            <a:spLocks noGrp="1"/>
          </p:cNvSpPr>
          <p:nvPr>
            <p:ph type="ctrTitle"/>
          </p:nvPr>
        </p:nvSpPr>
        <p:spPr>
          <a:xfrm>
            <a:off x="413236" y="1144089"/>
            <a:ext cx="8469243" cy="1126998"/>
          </a:xfrm>
          <a:prstGeom prst="rect">
            <a:avLst/>
          </a:prstGeom>
        </p:spPr>
        <p:txBody>
          <a:bodyPr vert="horz" lIns="0" tIns="0" rIns="0" bIns="0"/>
          <a:lstStyle>
            <a:lvl1pPr>
              <a:lnSpc>
                <a:spcPct val="70000"/>
              </a:lnSpc>
              <a:defRPr sz="11500" b="1" cap="all" spc="-200">
                <a:latin typeface="PFDinTextCompPro-Bold"/>
                <a:cs typeface="PFDinTextCompPro-Bold"/>
              </a:defRPr>
            </a:lvl1pPr>
          </a:lstStyle>
          <a:p>
            <a:r>
              <a:rPr lang="en-US" smtClean="0"/>
              <a:t>Click to edit Master title style</a:t>
            </a:r>
            <a:endParaRPr lang="en-US" dirty="0"/>
          </a:p>
        </p:txBody>
      </p:sp>
      <p:sp>
        <p:nvSpPr>
          <p:cNvPr id="3" name="Subtitle 2"/>
          <p:cNvSpPr>
            <a:spLocks noGrp="1"/>
          </p:cNvSpPr>
          <p:nvPr>
            <p:ph type="subTitle" idx="1"/>
          </p:nvPr>
        </p:nvSpPr>
        <p:spPr>
          <a:xfrm>
            <a:off x="391455" y="4118670"/>
            <a:ext cx="6553695" cy="609600"/>
          </a:xfrm>
          <a:prstGeom prst="rect">
            <a:avLst/>
          </a:prstGeom>
        </p:spPr>
        <p:txBody>
          <a:bodyPr vert="horz" lIns="65828" tIns="32914" rIns="65828" bIns="32914"/>
          <a:lstStyle>
            <a:lvl1pPr marL="0" indent="0" algn="l">
              <a:buNone/>
              <a:defRPr lang="en-US" sz="2800" u="none" baseline="0" smtClean="0"/>
            </a:lvl1pPr>
            <a:lvl2pPr marL="329138" indent="0" algn="ctr">
              <a:buNone/>
              <a:defRPr/>
            </a:lvl2pPr>
            <a:lvl3pPr marL="658277" indent="0" algn="ctr">
              <a:buNone/>
              <a:defRPr/>
            </a:lvl3pPr>
            <a:lvl4pPr marL="987415" indent="0" algn="ctr">
              <a:buNone/>
              <a:defRPr/>
            </a:lvl4pPr>
            <a:lvl5pPr marL="1316553" indent="0" algn="ctr">
              <a:buNone/>
              <a:defRPr/>
            </a:lvl5pPr>
            <a:lvl6pPr marL="1645691" indent="0" algn="ctr">
              <a:buNone/>
              <a:defRPr/>
            </a:lvl6pPr>
            <a:lvl7pPr marL="1974830" indent="0" algn="ctr">
              <a:buNone/>
              <a:defRPr/>
            </a:lvl7pPr>
            <a:lvl8pPr marL="2303968" indent="0" algn="ctr">
              <a:buNone/>
              <a:defRPr/>
            </a:lvl8pPr>
            <a:lvl9pPr marL="2633106" indent="0" algn="ctr">
              <a:buNone/>
              <a:defRPr/>
            </a:lvl9pPr>
          </a:lstStyle>
          <a:p>
            <a:r>
              <a:rPr lang="en-US" smtClean="0"/>
              <a:t>Click to edit Master subtitle style</a:t>
            </a:r>
            <a:endParaRPr lang="en-US" dirty="0"/>
          </a:p>
        </p:txBody>
      </p:sp>
    </p:spTree>
    <p:extLst>
      <p:ext uri="{BB962C8B-B14F-4D97-AF65-F5344CB8AC3E}">
        <p14:creationId xmlns:p14="http://schemas.microsoft.com/office/powerpoint/2010/main" val="292431395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xercise Slide">
    <p:spTree>
      <p:nvGrpSpPr>
        <p:cNvPr id="1" name=""/>
        <p:cNvGrpSpPr/>
        <p:nvPr/>
      </p:nvGrpSpPr>
      <p:grpSpPr>
        <a:xfrm>
          <a:off x="0" y="0"/>
          <a:ext cx="0" cy="0"/>
          <a:chOff x="0" y="0"/>
          <a:chExt cx="0" cy="0"/>
        </a:xfrm>
      </p:grpSpPr>
      <p:cxnSp>
        <p:nvCxnSpPr>
          <p:cNvPr id="12" name="Straight Connector 11"/>
          <p:cNvCxnSpPr/>
          <p:nvPr userDrawn="1"/>
        </p:nvCxnSpPr>
        <p:spPr bwMode="auto">
          <a:xfrm flipH="1">
            <a:off x="454025" y="2082800"/>
            <a:ext cx="2703513" cy="0"/>
          </a:xfrm>
          <a:prstGeom prst="line">
            <a:avLst/>
          </a:pr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Connector 12"/>
          <p:cNvCxnSpPr/>
          <p:nvPr userDrawn="1"/>
        </p:nvCxnSpPr>
        <p:spPr bwMode="auto">
          <a:xfrm>
            <a:off x="3386138" y="2085975"/>
            <a:ext cx="5272087" cy="0"/>
          </a:xfrm>
          <a:prstGeom prst="line">
            <a:avLst/>
          </a:pr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4" name="Straight Connector 13"/>
          <p:cNvCxnSpPr/>
          <p:nvPr userDrawn="1"/>
        </p:nvCxnSpPr>
        <p:spPr bwMode="auto">
          <a:xfrm flipH="1">
            <a:off x="454025" y="3657600"/>
            <a:ext cx="2703513" cy="0"/>
          </a:xfrm>
          <a:prstGeom prst="line">
            <a:avLst/>
          </a:pr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Connector 18"/>
          <p:cNvCxnSpPr/>
          <p:nvPr userDrawn="1"/>
        </p:nvCxnSpPr>
        <p:spPr bwMode="auto">
          <a:xfrm flipH="1">
            <a:off x="3371850" y="3651250"/>
            <a:ext cx="5272088" cy="0"/>
          </a:xfrm>
          <a:prstGeom prst="line">
            <a:avLst/>
          </a:pr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 name="Text Placeholder 2"/>
          <p:cNvSpPr>
            <a:spLocks noGrp="1"/>
          </p:cNvSpPr>
          <p:nvPr>
            <p:ph type="body" idx="1"/>
          </p:nvPr>
        </p:nvSpPr>
        <p:spPr>
          <a:xfrm>
            <a:off x="468612" y="1491734"/>
            <a:ext cx="2688926"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68612" y="2158557"/>
            <a:ext cx="2688926" cy="1200150"/>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defRPr sz="17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endParaRPr lang="en-US" dirty="0"/>
          </a:p>
        </p:txBody>
      </p:sp>
      <p:sp>
        <p:nvSpPr>
          <p:cNvPr id="8"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15" name="Text Placeholder 2"/>
          <p:cNvSpPr>
            <a:spLocks noGrp="1"/>
          </p:cNvSpPr>
          <p:nvPr>
            <p:ph type="body" idx="12"/>
          </p:nvPr>
        </p:nvSpPr>
        <p:spPr>
          <a:xfrm>
            <a:off x="3386137" y="1494184"/>
            <a:ext cx="5257800"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smtClean="0"/>
              <a:t>Click to edit Master text styles</a:t>
            </a:r>
          </a:p>
        </p:txBody>
      </p:sp>
      <p:sp>
        <p:nvSpPr>
          <p:cNvPr id="16" name="Content Placeholder 3"/>
          <p:cNvSpPr>
            <a:spLocks noGrp="1"/>
          </p:cNvSpPr>
          <p:nvPr>
            <p:ph sz="half" idx="13"/>
          </p:nvPr>
        </p:nvSpPr>
        <p:spPr>
          <a:xfrm>
            <a:off x="3386137" y="2161007"/>
            <a:ext cx="1219200" cy="1111856"/>
          </a:xfrm>
          <a:prstGeom prst="rect">
            <a:avLst/>
          </a:prstGeom>
        </p:spPr>
        <p:txBody>
          <a:bodyPr vert="horz" lIns="0" tIns="32914" rIns="65828" bIns="32914"/>
          <a:lstStyle>
            <a:lvl1pPr marL="0" indent="0">
              <a:lnSpc>
                <a:spcPct val="100000"/>
              </a:lnSpc>
              <a:buNone/>
              <a:defRPr sz="1400" i="1"/>
            </a:lvl1pPr>
            <a:lvl2pPr>
              <a:defRPr sz="1700"/>
            </a:lvl2pPr>
            <a:lvl3pPr>
              <a:defRPr sz="17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endParaRPr lang="en-US" dirty="0"/>
          </a:p>
        </p:txBody>
      </p:sp>
      <p:sp>
        <p:nvSpPr>
          <p:cNvPr id="20" name="Content Placeholder 3"/>
          <p:cNvSpPr>
            <a:spLocks noGrp="1"/>
          </p:cNvSpPr>
          <p:nvPr>
            <p:ph sz="half" idx="14"/>
          </p:nvPr>
        </p:nvSpPr>
        <p:spPr>
          <a:xfrm>
            <a:off x="4853747" y="2161007"/>
            <a:ext cx="3790189" cy="1111856"/>
          </a:xfrm>
          <a:prstGeom prst="rect">
            <a:avLst/>
          </a:prstGeom>
        </p:spPr>
        <p:txBody>
          <a:bodyPr vert="horz" lIns="0" tIns="32914" rIns="65828" bIns="32914"/>
          <a:lstStyle>
            <a:lvl1pPr marL="225425" indent="-225425">
              <a:lnSpc>
                <a:spcPct val="100000"/>
              </a:lnSpc>
              <a:buSzPct val="100000"/>
              <a:buFont typeface="+mj-lt"/>
              <a:buAutoNum type="arabicPeriod"/>
              <a:defRPr sz="1400"/>
            </a:lvl1pPr>
            <a:lvl2pPr>
              <a:defRPr sz="1700"/>
            </a:lvl2pPr>
            <a:lvl3pPr>
              <a:defRPr sz="17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endParaRPr lang="en-US" dirty="0"/>
          </a:p>
        </p:txBody>
      </p:sp>
      <p:sp>
        <p:nvSpPr>
          <p:cNvPr id="21" name="Text Placeholder 2"/>
          <p:cNvSpPr>
            <a:spLocks noGrp="1"/>
          </p:cNvSpPr>
          <p:nvPr>
            <p:ph type="body" idx="15"/>
          </p:nvPr>
        </p:nvSpPr>
        <p:spPr>
          <a:xfrm>
            <a:off x="468612" y="3070370"/>
            <a:ext cx="2688926"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smtClean="0"/>
              <a:t>Click to edit Master text styles</a:t>
            </a:r>
          </a:p>
        </p:txBody>
      </p:sp>
      <p:sp>
        <p:nvSpPr>
          <p:cNvPr id="22" name="Content Placeholder 3"/>
          <p:cNvSpPr>
            <a:spLocks noGrp="1"/>
          </p:cNvSpPr>
          <p:nvPr>
            <p:ph sz="half" idx="16"/>
          </p:nvPr>
        </p:nvSpPr>
        <p:spPr>
          <a:xfrm>
            <a:off x="468612" y="3737193"/>
            <a:ext cx="2688926" cy="1406307"/>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lnSpc>
                <a:spcPct val="100000"/>
              </a:lnSpc>
              <a:defRPr sz="14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17" name="Text Placeholder 2"/>
          <p:cNvSpPr>
            <a:spLocks noGrp="1"/>
          </p:cNvSpPr>
          <p:nvPr>
            <p:ph type="body" idx="18"/>
          </p:nvPr>
        </p:nvSpPr>
        <p:spPr>
          <a:xfrm>
            <a:off x="3386137" y="2933700"/>
            <a:ext cx="5257800" cy="61988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smtClean="0"/>
              <a:t>Click to edit Master text styles</a:t>
            </a:r>
          </a:p>
        </p:txBody>
      </p:sp>
      <p:sp>
        <p:nvSpPr>
          <p:cNvPr id="18" name="Content Placeholder 3"/>
          <p:cNvSpPr>
            <a:spLocks noGrp="1"/>
          </p:cNvSpPr>
          <p:nvPr>
            <p:ph sz="half" idx="19"/>
          </p:nvPr>
        </p:nvSpPr>
        <p:spPr>
          <a:xfrm>
            <a:off x="3386137" y="3730063"/>
            <a:ext cx="5257800" cy="1406307"/>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lnSpc>
                <a:spcPct val="100000"/>
              </a:lnSpc>
              <a:defRPr sz="14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23" name="Slide Number Placeholder 6"/>
          <p:cNvSpPr>
            <a:spLocks noGrp="1"/>
          </p:cNvSpPr>
          <p:nvPr>
            <p:ph type="sldNum" sz="quarter" idx="20"/>
          </p:nvPr>
        </p:nvSpPr>
        <p:spPr/>
        <p:txBody>
          <a:bodyPr/>
          <a:lstStyle>
            <a:lvl1pPr>
              <a:defRPr/>
            </a:lvl1pPr>
          </a:lstStyle>
          <a:p>
            <a:pPr>
              <a:defRPr/>
            </a:pPr>
            <a:fld id="{D4DC701D-38C3-2B44-A4BF-009E7CC0FE05}" type="slidenum">
              <a:rPr lang="en-US"/>
              <a:pPr>
                <a:defRPr/>
              </a:pPr>
              <a:t>‹#›</a:t>
            </a:fld>
            <a:endParaRPr lang="en-US"/>
          </a:p>
        </p:txBody>
      </p:sp>
    </p:spTree>
    <p:extLst>
      <p:ext uri="{BB962C8B-B14F-4D97-AF65-F5344CB8AC3E}">
        <p14:creationId xmlns:p14="http://schemas.microsoft.com/office/powerpoint/2010/main" val="4288716122"/>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cxnSp>
        <p:nvCxnSpPr>
          <p:cNvPr id="9" name="Straight Connector 8"/>
          <p:cNvCxnSpPr/>
          <p:nvPr userDrawn="1"/>
        </p:nvCxnSpPr>
        <p:spPr bwMode="auto">
          <a:xfrm flipH="1">
            <a:off x="6169025" y="2082800"/>
            <a:ext cx="2703513" cy="0"/>
          </a:xfrm>
          <a:prstGeom prst="line">
            <a:avLst/>
          </a:prstGeom>
          <a:solidFill>
            <a:schemeClr val="accent1"/>
          </a:solidFill>
          <a:ln w="63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Connector 9"/>
          <p:cNvCxnSpPr/>
          <p:nvPr userDrawn="1"/>
        </p:nvCxnSpPr>
        <p:spPr bwMode="auto">
          <a:xfrm>
            <a:off x="476250" y="2082800"/>
            <a:ext cx="5500688" cy="0"/>
          </a:xfrm>
          <a:prstGeom prst="line">
            <a:avLst/>
          </a:prstGeom>
          <a:solidFill>
            <a:schemeClr val="accent1"/>
          </a:solidFill>
          <a:ln w="63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 name="Text Placeholder 2"/>
          <p:cNvSpPr>
            <a:spLocks noGrp="1"/>
          </p:cNvSpPr>
          <p:nvPr>
            <p:ph type="body" idx="1"/>
          </p:nvPr>
        </p:nvSpPr>
        <p:spPr>
          <a:xfrm>
            <a:off x="6183611" y="1498728"/>
            <a:ext cx="2688926"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dirty="0" smtClean="0"/>
              <a:t>Click to edit Master text styles</a:t>
            </a:r>
          </a:p>
        </p:txBody>
      </p:sp>
      <p:sp>
        <p:nvSpPr>
          <p:cNvPr id="4" name="Content Placeholder 3"/>
          <p:cNvSpPr>
            <a:spLocks noGrp="1"/>
          </p:cNvSpPr>
          <p:nvPr>
            <p:ph sz="half" idx="2"/>
          </p:nvPr>
        </p:nvSpPr>
        <p:spPr>
          <a:xfrm>
            <a:off x="6183611" y="2156844"/>
            <a:ext cx="2688926" cy="2834256"/>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defRPr sz="17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endParaRPr lang="en-US" dirty="0"/>
          </a:p>
        </p:txBody>
      </p:sp>
      <p:sp>
        <p:nvSpPr>
          <p:cNvPr id="8"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15" name="Text Placeholder 2"/>
          <p:cNvSpPr>
            <a:spLocks noGrp="1"/>
          </p:cNvSpPr>
          <p:nvPr>
            <p:ph type="body" idx="12"/>
          </p:nvPr>
        </p:nvSpPr>
        <p:spPr>
          <a:xfrm>
            <a:off x="476249" y="1498728"/>
            <a:ext cx="5500688"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smtClean="0"/>
              <a:t>Click to edit Master text styles</a:t>
            </a:r>
          </a:p>
        </p:txBody>
      </p:sp>
      <p:sp>
        <p:nvSpPr>
          <p:cNvPr id="22" name="Content Placeholder 3"/>
          <p:cNvSpPr>
            <a:spLocks noGrp="1"/>
          </p:cNvSpPr>
          <p:nvPr>
            <p:ph sz="half" idx="16"/>
          </p:nvPr>
        </p:nvSpPr>
        <p:spPr>
          <a:xfrm>
            <a:off x="476249" y="2156844"/>
            <a:ext cx="5500688" cy="2834256"/>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lnSpc>
                <a:spcPct val="100000"/>
              </a:lnSpc>
              <a:defRPr sz="14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17" name="Title 1"/>
          <p:cNvSpPr>
            <a:spLocks noGrp="1"/>
          </p:cNvSpPr>
          <p:nvPr>
            <p:ph type="ctrTitle"/>
          </p:nvPr>
        </p:nvSpPr>
        <p:spPr>
          <a:xfrm>
            <a:off x="442981" y="1066788"/>
            <a:ext cx="8429555" cy="571512"/>
          </a:xfrm>
          <a:prstGeom prst="rect">
            <a:avLst/>
          </a:prstGeom>
        </p:spPr>
        <p:txBody>
          <a:bodyPr vert="horz" lIns="0" tIns="32914" rIns="65828" bIns="32914"/>
          <a:lstStyle>
            <a:lvl1pPr>
              <a:lnSpc>
                <a:spcPts val="3599"/>
              </a:lnSpc>
              <a:defRPr sz="3900" b="1" cap="all">
                <a:latin typeface="+mj-lt"/>
              </a:defRPr>
            </a:lvl1pPr>
          </a:lstStyle>
          <a:p>
            <a:r>
              <a:rPr lang="en-US" smtClean="0"/>
              <a:t>Click to edit Master title style</a:t>
            </a:r>
            <a:endParaRPr lang="en-US" dirty="0"/>
          </a:p>
        </p:txBody>
      </p:sp>
      <p:sp>
        <p:nvSpPr>
          <p:cNvPr id="11" name="Slide Number Placeholder 6"/>
          <p:cNvSpPr>
            <a:spLocks noGrp="1"/>
          </p:cNvSpPr>
          <p:nvPr>
            <p:ph type="sldNum" sz="quarter" idx="17"/>
          </p:nvPr>
        </p:nvSpPr>
        <p:spPr/>
        <p:txBody>
          <a:bodyPr/>
          <a:lstStyle>
            <a:lvl1pPr>
              <a:defRPr/>
            </a:lvl1pPr>
          </a:lstStyle>
          <a:p>
            <a:pPr>
              <a:defRPr/>
            </a:pPr>
            <a:fld id="{4818E8F9-447F-654D-803B-9DEE29FFF515}" type="slidenum">
              <a:rPr lang="en-US"/>
              <a:pPr>
                <a:defRPr/>
              </a:pPr>
              <a:t>‹#›</a:t>
            </a:fld>
            <a:endParaRPr lang="en-US"/>
          </a:p>
        </p:txBody>
      </p:sp>
    </p:spTree>
    <p:extLst>
      <p:ext uri="{BB962C8B-B14F-4D97-AF65-F5344CB8AC3E}">
        <p14:creationId xmlns:p14="http://schemas.microsoft.com/office/powerpoint/2010/main" val="2051864468"/>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611" y="1226439"/>
            <a:ext cx="4158065" cy="3470148"/>
          </a:xfrm>
          <a:prstGeom prst="rect">
            <a:avLst/>
          </a:prstGeom>
        </p:spPr>
        <p:txBody>
          <a:bodyPr vert="horz" lIns="65828" tIns="32914" rIns="65828" bIns="32914"/>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36400" y="1226439"/>
            <a:ext cx="4158065" cy="3470148"/>
          </a:xfrm>
          <a:prstGeom prst="rect">
            <a:avLst/>
          </a:prstGeom>
        </p:spPr>
        <p:txBody>
          <a:bodyPr vert="horz" lIns="65828" tIns="32914" rIns="65828" bIns="32914"/>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11"/>
          </p:nvPr>
        </p:nvSpPr>
        <p:spPr>
          <a:xfrm>
            <a:off x="371265" y="495300"/>
            <a:ext cx="7129671" cy="304800"/>
          </a:xfrm>
          <a:prstGeom prst="rect">
            <a:avLst/>
          </a:prstGeom>
        </p:spPr>
        <p:txBody>
          <a:bodyPr vert="horz"/>
          <a:lstStyle>
            <a:lvl1pPr marL="0" indent="0">
              <a:buNone/>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5" name="Text Box 1"/>
          <p:cNvSpPr txBox="1">
            <a:spLocks noGrp="1" noChangeArrowheads="1"/>
          </p:cNvSpPr>
          <p:nvPr>
            <p:ph type="sldNum" sz="quarter" idx="12"/>
          </p:nvPr>
        </p:nvSpPr>
        <p:spPr>
          <a:ln/>
        </p:spPr>
        <p:txBody>
          <a:bodyPr/>
          <a:lstStyle>
            <a:lvl1pPr>
              <a:defRPr/>
            </a:lvl1pPr>
          </a:lstStyle>
          <a:p>
            <a:pPr>
              <a:defRPr/>
            </a:pPr>
            <a:fld id="{69262ABD-C146-AE4A-B90F-9D71F19074ED}" type="slidenum">
              <a:rPr lang="en-US"/>
              <a:pPr>
                <a:defRPr/>
              </a:pPr>
              <a:t>‹#›</a:t>
            </a:fld>
            <a:endParaRPr lang="en-US" dirty="0"/>
          </a:p>
        </p:txBody>
      </p:sp>
    </p:spTree>
    <p:extLst>
      <p:ext uri="{BB962C8B-B14F-4D97-AF65-F5344CB8AC3E}">
        <p14:creationId xmlns:p14="http://schemas.microsoft.com/office/powerpoint/2010/main" val="132179268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with Sub Head">
    <p:spTree>
      <p:nvGrpSpPr>
        <p:cNvPr id="1" name=""/>
        <p:cNvGrpSpPr/>
        <p:nvPr/>
      </p:nvGrpSpPr>
      <p:grpSpPr>
        <a:xfrm>
          <a:off x="0" y="0"/>
          <a:ext cx="0" cy="0"/>
          <a:chOff x="0" y="0"/>
          <a:chExt cx="0" cy="0"/>
        </a:xfrm>
      </p:grpSpPr>
      <p:sp>
        <p:nvSpPr>
          <p:cNvPr id="4"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3" name="Text Box 1"/>
          <p:cNvSpPr txBox="1">
            <a:spLocks noGrp="1" noChangeArrowheads="1"/>
          </p:cNvSpPr>
          <p:nvPr>
            <p:ph type="sldNum" sz="quarter" idx="12"/>
          </p:nvPr>
        </p:nvSpPr>
        <p:spPr>
          <a:ln/>
        </p:spPr>
        <p:txBody>
          <a:bodyPr/>
          <a:lstStyle>
            <a:lvl1pPr>
              <a:defRPr/>
            </a:lvl1pPr>
          </a:lstStyle>
          <a:p>
            <a:pPr>
              <a:defRPr/>
            </a:pPr>
            <a:fld id="{DE961AC2-C84F-D04B-81D7-7DCA9165AC66}" type="slidenum">
              <a:rPr lang="en-US"/>
              <a:pPr>
                <a:defRPr/>
              </a:pPr>
              <a:t>‹#›</a:t>
            </a:fld>
            <a:endParaRPr lang="en-US" dirty="0"/>
          </a:p>
        </p:txBody>
      </p:sp>
    </p:spTree>
    <p:extLst>
      <p:ext uri="{BB962C8B-B14F-4D97-AF65-F5344CB8AC3E}">
        <p14:creationId xmlns:p14="http://schemas.microsoft.com/office/powerpoint/2010/main" val="771233677"/>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5" name="Chart Placeholder 4"/>
          <p:cNvSpPr>
            <a:spLocks noGrp="1"/>
          </p:cNvSpPr>
          <p:nvPr>
            <p:ph type="chart" sz="quarter" idx="13"/>
          </p:nvPr>
        </p:nvSpPr>
        <p:spPr>
          <a:xfrm>
            <a:off x="2624138" y="1333500"/>
            <a:ext cx="3733800" cy="3505200"/>
          </a:xfrm>
          <a:prstGeom prst="rect">
            <a:avLst/>
          </a:prstGeom>
        </p:spPr>
        <p:txBody>
          <a:bodyPr vert="horz"/>
          <a:lstStyle/>
          <a:p>
            <a:pPr lvl="0"/>
            <a:endParaRPr lang="en-US" noProof="0">
              <a:sym typeface="News706 BT" charset="0"/>
            </a:endParaRPr>
          </a:p>
        </p:txBody>
      </p:sp>
      <p:sp>
        <p:nvSpPr>
          <p:cNvPr id="6" name="Text Box 1"/>
          <p:cNvSpPr txBox="1">
            <a:spLocks noGrp="1" noChangeArrowheads="1"/>
          </p:cNvSpPr>
          <p:nvPr>
            <p:ph type="sldNum" sz="quarter" idx="14"/>
          </p:nvPr>
        </p:nvSpPr>
        <p:spPr>
          <a:ln/>
        </p:spPr>
        <p:txBody>
          <a:bodyPr/>
          <a:lstStyle>
            <a:lvl1pPr>
              <a:defRPr/>
            </a:lvl1pPr>
          </a:lstStyle>
          <a:p>
            <a:pPr>
              <a:defRPr/>
            </a:pPr>
            <a:fld id="{FC940B09-2C87-A043-B6A7-0D31B4E08743}" type="slidenum">
              <a:rPr lang="en-US"/>
              <a:pPr>
                <a:defRPr/>
              </a:pPr>
              <a:t>‹#›</a:t>
            </a:fld>
            <a:endParaRPr lang="en-US" dirty="0"/>
          </a:p>
        </p:txBody>
      </p:sp>
    </p:spTree>
    <p:extLst>
      <p:ext uri="{BB962C8B-B14F-4D97-AF65-F5344CB8AC3E}">
        <p14:creationId xmlns:p14="http://schemas.microsoft.com/office/powerpoint/2010/main" val="2544565208"/>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 Box 1"/>
          <p:cNvSpPr txBox="1">
            <a:spLocks noGrp="1" noChangeArrowheads="1"/>
          </p:cNvSpPr>
          <p:nvPr>
            <p:ph type="sldNum" sz="quarter" idx="10"/>
          </p:nvPr>
        </p:nvSpPr>
        <p:spPr>
          <a:ln/>
        </p:spPr>
        <p:txBody>
          <a:bodyPr/>
          <a:lstStyle>
            <a:lvl1pPr>
              <a:defRPr/>
            </a:lvl1pPr>
          </a:lstStyle>
          <a:p>
            <a:pPr>
              <a:defRPr/>
            </a:pPr>
            <a:fld id="{36704C70-ACA5-F34F-A1DA-C6016D40A005}" type="slidenum">
              <a:rPr lang="en-US"/>
              <a:pPr>
                <a:defRPr/>
              </a:pPr>
              <a:t>‹#›</a:t>
            </a:fld>
            <a:endParaRPr lang="en-US" dirty="0"/>
          </a:p>
        </p:txBody>
      </p:sp>
    </p:spTree>
    <p:extLst>
      <p:ext uri="{BB962C8B-B14F-4D97-AF65-F5344CB8AC3E}">
        <p14:creationId xmlns:p14="http://schemas.microsoft.com/office/powerpoint/2010/main" val="122323585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sp>
        <p:nvSpPr>
          <p:cNvPr id="2" name="Title 1"/>
          <p:cNvSpPr>
            <a:spLocks noGrp="1"/>
          </p:cNvSpPr>
          <p:nvPr>
            <p:ph type="title"/>
          </p:nvPr>
        </p:nvSpPr>
        <p:spPr>
          <a:xfrm>
            <a:off x="348398" y="1115943"/>
            <a:ext cx="8425853" cy="2579757"/>
          </a:xfrm>
          <a:prstGeom prst="rect">
            <a:avLst/>
          </a:prstGeom>
        </p:spPr>
        <p:txBody>
          <a:bodyPr vert="horz" lIns="65828" tIns="32914" rIns="65828" bIns="32914"/>
          <a:lstStyle>
            <a:lvl1pPr>
              <a:lnSpc>
                <a:spcPct val="70000"/>
              </a:lnSpc>
              <a:defRPr sz="8800" b="1" cap="all" spc="-200"/>
            </a:lvl1pPr>
          </a:lstStyle>
          <a:p>
            <a:r>
              <a:rPr lang="en-US" smtClean="0"/>
              <a:t>Click to edit Master title style</a:t>
            </a:r>
            <a:endParaRPr lang="en-US" dirty="0"/>
          </a:p>
        </p:txBody>
      </p:sp>
      <p:sp>
        <p:nvSpPr>
          <p:cNvPr id="3" name="Content Placeholder 2"/>
          <p:cNvSpPr>
            <a:spLocks noGrp="1"/>
          </p:cNvSpPr>
          <p:nvPr>
            <p:ph idx="1"/>
          </p:nvPr>
        </p:nvSpPr>
        <p:spPr>
          <a:xfrm>
            <a:off x="468611" y="3314700"/>
            <a:ext cx="8425853" cy="1793748"/>
          </a:xfrm>
          <a:prstGeom prst="rect">
            <a:avLst/>
          </a:prstGeom>
        </p:spPr>
        <p:txBody>
          <a:bodyPr vert="horz" lIns="65828" tIns="32914" rIns="65828" bIns="32914" anchor="b"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1"/>
          </p:nvPr>
        </p:nvSpPr>
        <p:spPr>
          <a:xfrm>
            <a:off x="371266" y="495300"/>
            <a:ext cx="6400800" cy="304800"/>
          </a:xfrm>
          <a:prstGeom prst="rect">
            <a:avLst/>
          </a:prstGeom>
        </p:spPr>
        <p:txBody>
          <a:bodyPr vert="horz"/>
          <a:lstStyle>
            <a:lvl1pPr>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5" name="Slide Number Placeholder 3"/>
          <p:cNvSpPr>
            <a:spLocks noGrp="1"/>
          </p:cNvSpPr>
          <p:nvPr>
            <p:ph type="sldNum" sz="quarter" idx="12"/>
          </p:nvPr>
        </p:nvSpPr>
        <p:spPr>
          <a:xfrm>
            <a:off x="8262938" y="458788"/>
            <a:ext cx="641350" cy="341312"/>
          </a:xfrm>
          <a:prstGeom prst="rect">
            <a:avLst/>
          </a:prstGeom>
        </p:spPr>
        <p:txBody>
          <a:bodyPr rIns="0"/>
          <a:lstStyle>
            <a:lvl1pPr algn="r">
              <a:defRPr sz="2300" b="1">
                <a:solidFill>
                  <a:schemeClr val="tx1"/>
                </a:solidFill>
                <a:latin typeface="+mj-lt"/>
              </a:defRPr>
            </a:lvl1pPr>
          </a:lstStyle>
          <a:p>
            <a:pPr>
              <a:defRPr/>
            </a:pPr>
            <a:fld id="{7D2F14C5-AF8B-6B42-A67C-58A084EA75B8}" type="slidenum">
              <a:rPr lang="en-US"/>
              <a:pPr>
                <a:defRPr/>
              </a:pPr>
              <a:t>‹#›</a:t>
            </a:fld>
            <a:endParaRPr lang="en-US" dirty="0"/>
          </a:p>
        </p:txBody>
      </p:sp>
    </p:spTree>
    <p:extLst>
      <p:ext uri="{BB962C8B-B14F-4D97-AF65-F5344CB8AC3E}">
        <p14:creationId xmlns:p14="http://schemas.microsoft.com/office/powerpoint/2010/main" val="179171465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o Slide">
    <p:spTree>
      <p:nvGrpSpPr>
        <p:cNvPr id="1" name=""/>
        <p:cNvGrpSpPr/>
        <p:nvPr/>
      </p:nvGrpSpPr>
      <p:grpSpPr>
        <a:xfrm>
          <a:off x="0" y="0"/>
          <a:ext cx="0" cy="0"/>
          <a:chOff x="0" y="0"/>
          <a:chExt cx="0" cy="0"/>
        </a:xfrm>
      </p:grpSpPr>
      <p:sp>
        <p:nvSpPr>
          <p:cNvPr id="2" name="Title 1"/>
          <p:cNvSpPr>
            <a:spLocks noGrp="1"/>
          </p:cNvSpPr>
          <p:nvPr>
            <p:ph type="ctrTitle"/>
          </p:nvPr>
        </p:nvSpPr>
        <p:spPr>
          <a:xfrm>
            <a:off x="442982" y="1066788"/>
            <a:ext cx="4924355" cy="1126998"/>
          </a:xfrm>
          <a:prstGeom prst="rect">
            <a:avLst/>
          </a:prstGeom>
        </p:spPr>
        <p:txBody>
          <a:bodyPr vert="horz" lIns="0" tIns="32914" rIns="65828" bIns="32914"/>
          <a:lstStyle>
            <a:lvl1pPr>
              <a:lnSpc>
                <a:spcPts val="3599"/>
              </a:lnSpc>
              <a:defRPr sz="3900" b="1" cap="all" baseline="0">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457182" y="2072196"/>
            <a:ext cx="5748356" cy="1343025"/>
          </a:xfrm>
          <a:prstGeom prst="rect">
            <a:avLst/>
          </a:prstGeom>
        </p:spPr>
        <p:txBody>
          <a:bodyPr vert="horz" lIns="0" tIns="32914" rIns="65828" bIns="32914"/>
          <a:lstStyle>
            <a:lvl1pPr marL="174625" indent="-174625" algn="l">
              <a:buSzPct val="69000"/>
              <a:buFont typeface="Lucida Grande"/>
              <a:buChar char="‣"/>
              <a:defRPr baseline="0"/>
            </a:lvl1pPr>
            <a:lvl2pPr marL="329138" indent="0" algn="ctr">
              <a:buNone/>
              <a:defRPr/>
            </a:lvl2pPr>
            <a:lvl3pPr marL="658277" indent="0" algn="ctr">
              <a:buNone/>
              <a:defRPr/>
            </a:lvl3pPr>
            <a:lvl4pPr marL="987415" indent="0" algn="ctr">
              <a:buNone/>
              <a:defRPr/>
            </a:lvl4pPr>
            <a:lvl5pPr marL="1316553" indent="0" algn="ctr">
              <a:buNone/>
              <a:defRPr/>
            </a:lvl5pPr>
            <a:lvl6pPr marL="1645691" indent="0" algn="ctr">
              <a:buNone/>
              <a:defRPr/>
            </a:lvl6pPr>
            <a:lvl7pPr marL="1974830" indent="0" algn="ctr">
              <a:buNone/>
              <a:defRPr/>
            </a:lvl7pPr>
            <a:lvl8pPr marL="2303968" indent="0" algn="ctr">
              <a:buNone/>
              <a:defRPr/>
            </a:lvl8pPr>
            <a:lvl9pPr marL="2633106" indent="0" algn="ctr">
              <a:buNone/>
              <a:defRPr/>
            </a:lvl9pPr>
          </a:lstStyle>
          <a:p>
            <a:r>
              <a:rPr lang="en-US" smtClean="0"/>
              <a:t>Click to edit Master subtitle style</a:t>
            </a:r>
            <a:endParaRPr lang="en-US" dirty="0"/>
          </a:p>
        </p:txBody>
      </p:sp>
      <p:sp>
        <p:nvSpPr>
          <p:cNvPr id="5" name="Content Placeholder 5"/>
          <p:cNvSpPr>
            <a:spLocks noGrp="1"/>
          </p:cNvSpPr>
          <p:nvPr>
            <p:ph sz="quarter" idx="11"/>
          </p:nvPr>
        </p:nvSpPr>
        <p:spPr>
          <a:xfrm>
            <a:off x="371266" y="495300"/>
            <a:ext cx="6400800" cy="304800"/>
          </a:xfrm>
          <a:prstGeom prst="rect">
            <a:avLst/>
          </a:prstGeom>
        </p:spPr>
        <p:txBody>
          <a:bodyPr vert="horz"/>
          <a:lstStyle>
            <a:lvl1pPr marL="0" indent="0">
              <a:buNone/>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10" name="Content Placeholder 9"/>
          <p:cNvSpPr>
            <a:spLocks noGrp="1"/>
          </p:cNvSpPr>
          <p:nvPr>
            <p:ph sz="quarter" idx="12"/>
          </p:nvPr>
        </p:nvSpPr>
        <p:spPr>
          <a:xfrm>
            <a:off x="6205537" y="2095500"/>
            <a:ext cx="2743200" cy="2743200"/>
          </a:xfrm>
          <a:prstGeom prst="rect">
            <a:avLst/>
          </a:prstGeom>
        </p:spPr>
        <p:txBody>
          <a:bodyPr vert="horz"/>
          <a:lstStyle>
            <a:lvl1pPr marL="0" indent="0">
              <a:buNone/>
              <a:defRPr/>
            </a:lvl1pPr>
          </a:lstStyle>
          <a:p>
            <a:pPr lvl="0"/>
            <a:endParaRPr lang="en-US" dirty="0"/>
          </a:p>
        </p:txBody>
      </p:sp>
      <p:sp>
        <p:nvSpPr>
          <p:cNvPr id="6" name="Text Box 1"/>
          <p:cNvSpPr txBox="1">
            <a:spLocks noGrp="1" noChangeArrowheads="1"/>
          </p:cNvSpPr>
          <p:nvPr>
            <p:ph type="sldNum" sz="quarter" idx="13"/>
          </p:nvPr>
        </p:nvSpPr>
        <p:spPr>
          <a:ln/>
        </p:spPr>
        <p:txBody>
          <a:bodyPr/>
          <a:lstStyle>
            <a:lvl1pPr>
              <a:defRPr/>
            </a:lvl1pPr>
          </a:lstStyle>
          <a:p>
            <a:pPr>
              <a:defRPr/>
            </a:pPr>
            <a:fld id="{9D11C055-FFE5-AD49-B3A5-A89774143922}" type="slidenum">
              <a:rPr lang="en-US"/>
              <a:pPr>
                <a:defRPr/>
              </a:pPr>
              <a:t>‹#›</a:t>
            </a:fld>
            <a:endParaRPr lang="en-US" dirty="0"/>
          </a:p>
        </p:txBody>
      </p:sp>
    </p:spTree>
    <p:extLst>
      <p:ext uri="{BB962C8B-B14F-4D97-AF65-F5344CB8AC3E}">
        <p14:creationId xmlns:p14="http://schemas.microsoft.com/office/powerpoint/2010/main" val="325000975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p:cNvSpPr>
            <a:spLocks noGrp="1"/>
          </p:cNvSpPr>
          <p:nvPr>
            <p:ph type="ctrTitle"/>
          </p:nvPr>
        </p:nvSpPr>
        <p:spPr>
          <a:xfrm>
            <a:off x="442981" y="1066788"/>
            <a:ext cx="8429555" cy="1126998"/>
          </a:xfrm>
          <a:prstGeom prst="rect">
            <a:avLst/>
          </a:prstGeom>
        </p:spPr>
        <p:txBody>
          <a:bodyPr vert="horz" lIns="0" tIns="32914" rIns="65828" bIns="32914"/>
          <a:lstStyle>
            <a:lvl1pPr>
              <a:lnSpc>
                <a:spcPts val="3599"/>
              </a:lnSpc>
              <a:defRPr sz="3900" b="1" cap="all">
                <a:latin typeface="+mj-lt"/>
              </a:defRPr>
            </a:lvl1pPr>
          </a:lstStyle>
          <a:p>
            <a:r>
              <a:rPr lang="en-US" smtClean="0"/>
              <a:t>Click to edit Master title style</a:t>
            </a:r>
            <a:endParaRPr lang="en-US" dirty="0"/>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indent="0">
              <a:buNone/>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454025" y="2066446"/>
            <a:ext cx="8418512" cy="3000854"/>
          </a:xfrm>
          <a:prstGeom prst="rect">
            <a:avLst/>
          </a:prstGeom>
        </p:spPr>
        <p:txBody>
          <a:bodyPr vert="horz" lIns="0" tIns="32914" rIns="65828" bIns="32914"/>
          <a:lstStyle>
            <a:lvl1pPr marL="0" indent="0">
              <a:spcBef>
                <a:spcPts val="720"/>
              </a:spcBef>
              <a:buFont typeface="Arial"/>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Box 1"/>
          <p:cNvSpPr txBox="1">
            <a:spLocks noGrp="1" noChangeArrowheads="1"/>
          </p:cNvSpPr>
          <p:nvPr>
            <p:ph type="sldNum" sz="quarter" idx="13"/>
          </p:nvPr>
        </p:nvSpPr>
        <p:spPr>
          <a:ln/>
        </p:spPr>
        <p:txBody>
          <a:bodyPr/>
          <a:lstStyle>
            <a:lvl1pPr>
              <a:defRPr/>
            </a:lvl1pPr>
          </a:lstStyle>
          <a:p>
            <a:pPr>
              <a:defRPr/>
            </a:pPr>
            <a:fld id="{BD34588A-CBAF-924B-A77D-DE72B91A9204}" type="slidenum">
              <a:rPr lang="en-US"/>
              <a:pPr>
                <a:defRPr/>
              </a:pPr>
              <a:t>‹#›</a:t>
            </a:fld>
            <a:endParaRPr lang="en-US" dirty="0"/>
          </a:p>
        </p:txBody>
      </p:sp>
    </p:spTree>
    <p:extLst>
      <p:ext uri="{BB962C8B-B14F-4D97-AF65-F5344CB8AC3E}">
        <p14:creationId xmlns:p14="http://schemas.microsoft.com/office/powerpoint/2010/main" val="2765346501"/>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Image Slide">
    <p:spTree>
      <p:nvGrpSpPr>
        <p:cNvPr id="1" name=""/>
        <p:cNvGrpSpPr/>
        <p:nvPr/>
      </p:nvGrpSpPr>
      <p:grpSpPr>
        <a:xfrm>
          <a:off x="0" y="0"/>
          <a:ext cx="0" cy="0"/>
          <a:chOff x="0" y="0"/>
          <a:chExt cx="0" cy="0"/>
        </a:xfrm>
      </p:grpSpPr>
      <p:sp>
        <p:nvSpPr>
          <p:cNvPr id="6"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Content Placeholder 2"/>
          <p:cNvSpPr>
            <a:spLocks noGrp="1"/>
          </p:cNvSpPr>
          <p:nvPr>
            <p:ph sz="half" idx="12"/>
          </p:nvPr>
        </p:nvSpPr>
        <p:spPr>
          <a:xfrm>
            <a:off x="185737" y="190500"/>
            <a:ext cx="8991600" cy="4876800"/>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2" name="Title 1"/>
          <p:cNvSpPr>
            <a:spLocks noGrp="1"/>
          </p:cNvSpPr>
          <p:nvPr>
            <p:ph type="ctrTitle"/>
          </p:nvPr>
        </p:nvSpPr>
        <p:spPr>
          <a:xfrm>
            <a:off x="442981" y="1066788"/>
            <a:ext cx="8429555" cy="1126998"/>
          </a:xfrm>
          <a:prstGeom prst="rect">
            <a:avLst/>
          </a:prstGeom>
        </p:spPr>
        <p:txBody>
          <a:bodyPr vert="horz" lIns="0" tIns="32914" rIns="65828" bIns="32914"/>
          <a:lstStyle>
            <a:lvl1pPr>
              <a:lnSpc>
                <a:spcPts val="3599"/>
              </a:lnSpc>
              <a:defRPr sz="3900" b="1" cap="all">
                <a:latin typeface="+mj-lt"/>
              </a:defRPr>
            </a:lvl1pPr>
          </a:lstStyle>
          <a:p>
            <a:r>
              <a:rPr lang="en-US" smtClean="0"/>
              <a:t>Click to edit Master title style</a:t>
            </a:r>
            <a:endParaRPr lang="en-US" dirty="0"/>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indent="0">
              <a:buNone/>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9" name="Slide Number Placeholder 3"/>
          <p:cNvSpPr>
            <a:spLocks noGrp="1"/>
          </p:cNvSpPr>
          <p:nvPr>
            <p:ph type="sldNum" sz="quarter" idx="13"/>
          </p:nvPr>
        </p:nvSpPr>
        <p:spPr/>
        <p:txBody>
          <a:bodyPr/>
          <a:lstStyle>
            <a:lvl1pPr>
              <a:defRPr/>
            </a:lvl1pPr>
          </a:lstStyle>
          <a:p>
            <a:pPr>
              <a:defRPr/>
            </a:pPr>
            <a:fld id="{77C75AE0-23F4-5347-8791-D0888DD16774}" type="slidenum">
              <a:rPr lang="en-US"/>
              <a:pPr>
                <a:defRPr/>
              </a:pPr>
              <a:t>‹#›</a:t>
            </a:fld>
            <a:endParaRPr lang="en-US"/>
          </a:p>
        </p:txBody>
      </p:sp>
    </p:spTree>
    <p:extLst>
      <p:ext uri="{BB962C8B-B14F-4D97-AF65-F5344CB8AC3E}">
        <p14:creationId xmlns:p14="http://schemas.microsoft.com/office/powerpoint/2010/main" val="1403432574"/>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sktop">
    <p:spTree>
      <p:nvGrpSpPr>
        <p:cNvPr id="1" name=""/>
        <p:cNvGrpSpPr/>
        <p:nvPr/>
      </p:nvGrpSpPr>
      <p:grpSpPr>
        <a:xfrm>
          <a:off x="0" y="0"/>
          <a:ext cx="0" cy="0"/>
          <a:chOff x="0" y="0"/>
          <a:chExt cx="0" cy="0"/>
        </a:xfrm>
      </p:grpSpPr>
      <p:sp>
        <p:nvSpPr>
          <p:cNvPr id="4"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8" name="Pictur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444750" y="1104900"/>
            <a:ext cx="4522788" cy="366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2650614" y="1287507"/>
            <a:ext cx="4130297" cy="2332424"/>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9" name="Slide Number Placeholder 3"/>
          <p:cNvSpPr>
            <a:spLocks noGrp="1"/>
          </p:cNvSpPr>
          <p:nvPr>
            <p:ph type="sldNum" sz="quarter" idx="13"/>
          </p:nvPr>
        </p:nvSpPr>
        <p:spPr/>
        <p:txBody>
          <a:bodyPr/>
          <a:lstStyle>
            <a:lvl1pPr>
              <a:defRPr/>
            </a:lvl1pPr>
          </a:lstStyle>
          <a:p>
            <a:pPr>
              <a:defRPr/>
            </a:pPr>
            <a:fld id="{05504265-9D4A-1740-9DB8-71F1BEF617F8}" type="slidenum">
              <a:rPr lang="en-US"/>
              <a:pPr>
                <a:defRPr/>
              </a:pPr>
              <a:t>‹#›</a:t>
            </a:fld>
            <a:endParaRPr lang="en-US"/>
          </a:p>
        </p:txBody>
      </p:sp>
    </p:spTree>
    <p:extLst>
      <p:ext uri="{BB962C8B-B14F-4D97-AF65-F5344CB8AC3E}">
        <p14:creationId xmlns:p14="http://schemas.microsoft.com/office/powerpoint/2010/main" val="298539860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ptop">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17713" y="1111250"/>
            <a:ext cx="5259387" cy="368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2706656" y="1308224"/>
            <a:ext cx="3915024" cy="2438659"/>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9" name="Slide Number Placeholder 3"/>
          <p:cNvSpPr>
            <a:spLocks noGrp="1"/>
          </p:cNvSpPr>
          <p:nvPr>
            <p:ph type="sldNum" sz="quarter" idx="13"/>
          </p:nvPr>
        </p:nvSpPr>
        <p:spPr/>
        <p:txBody>
          <a:bodyPr/>
          <a:lstStyle>
            <a:lvl1pPr>
              <a:defRPr/>
            </a:lvl1pPr>
          </a:lstStyle>
          <a:p>
            <a:pPr>
              <a:defRPr/>
            </a:pPr>
            <a:fld id="{0B06ABFC-B8B3-914E-B6DA-1FC6B47E4603}" type="slidenum">
              <a:rPr lang="en-US"/>
              <a:pPr>
                <a:defRPr/>
              </a:pPr>
              <a:t>‹#›</a:t>
            </a:fld>
            <a:endParaRPr lang="en-US"/>
          </a:p>
        </p:txBody>
      </p:sp>
    </p:spTree>
    <p:extLst>
      <p:ext uri="{BB962C8B-B14F-4D97-AF65-F5344CB8AC3E}">
        <p14:creationId xmlns:p14="http://schemas.microsoft.com/office/powerpoint/2010/main" val="765197056"/>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ptop 2">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22513" y="1136650"/>
            <a:ext cx="4862512" cy="380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2809224" y="1559355"/>
            <a:ext cx="3870218" cy="2909725"/>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9" name="Slide Number Placeholder 3"/>
          <p:cNvSpPr>
            <a:spLocks noGrp="1"/>
          </p:cNvSpPr>
          <p:nvPr>
            <p:ph type="sldNum" sz="quarter" idx="13"/>
          </p:nvPr>
        </p:nvSpPr>
        <p:spPr/>
        <p:txBody>
          <a:bodyPr/>
          <a:lstStyle>
            <a:lvl1pPr>
              <a:defRPr/>
            </a:lvl1pPr>
          </a:lstStyle>
          <a:p>
            <a:pPr>
              <a:defRPr/>
            </a:pPr>
            <a:fld id="{08E904AF-C4D6-B94B-B319-23ED26598B76}" type="slidenum">
              <a:rPr lang="en-US"/>
              <a:pPr>
                <a:defRPr/>
              </a:pPr>
              <a:t>‹#›</a:t>
            </a:fld>
            <a:endParaRPr lang="en-US"/>
          </a:p>
        </p:txBody>
      </p:sp>
    </p:spTree>
    <p:extLst>
      <p:ext uri="{BB962C8B-B14F-4D97-AF65-F5344CB8AC3E}">
        <p14:creationId xmlns:p14="http://schemas.microsoft.com/office/powerpoint/2010/main" val="180345869"/>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rt Phone Image Slide">
    <p:spTree>
      <p:nvGrpSpPr>
        <p:cNvPr id="1" name=""/>
        <p:cNvGrpSpPr/>
        <p:nvPr/>
      </p:nvGrpSpPr>
      <p:grpSpPr>
        <a:xfrm>
          <a:off x="0" y="0"/>
          <a:ext cx="0" cy="0"/>
          <a:chOff x="0" y="0"/>
          <a:chExt cx="0" cy="0"/>
        </a:xfrm>
      </p:grpSpPr>
      <p:pic>
        <p:nvPicPr>
          <p:cNvPr id="6" name="Picture 4"/>
          <p:cNvPicPr>
            <a:picLocks noChangeAspect="1"/>
          </p:cNvPicPr>
          <p:nvPr userDrawn="1"/>
        </p:nvPicPr>
        <p:blipFill>
          <a:blip r:embed="rId2">
            <a:extLst>
              <a:ext uri="{28A0092B-C50C-407E-A947-70E740481C1C}">
                <a14:useLocalDpi xmlns:a14="http://schemas.microsoft.com/office/drawing/2010/main" val="0"/>
              </a:ext>
            </a:extLst>
          </a:blip>
          <a:srcRect t="2654" b="9073"/>
          <a:stretch>
            <a:fillRect/>
          </a:stretch>
        </p:blipFill>
        <p:spPr bwMode="auto">
          <a:xfrm>
            <a:off x="719138" y="1049338"/>
            <a:ext cx="7586662" cy="387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9"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1313737" y="1419408"/>
            <a:ext cx="1677751" cy="2870892"/>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10" name="Content Placeholder 2"/>
          <p:cNvSpPr>
            <a:spLocks noGrp="1"/>
          </p:cNvSpPr>
          <p:nvPr>
            <p:ph sz="half" idx="13"/>
          </p:nvPr>
        </p:nvSpPr>
        <p:spPr>
          <a:xfrm>
            <a:off x="3899979" y="1784167"/>
            <a:ext cx="1629991" cy="2415208"/>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11" name="Content Placeholder 2"/>
          <p:cNvSpPr>
            <a:spLocks noGrp="1"/>
          </p:cNvSpPr>
          <p:nvPr>
            <p:ph sz="half" idx="14"/>
          </p:nvPr>
        </p:nvSpPr>
        <p:spPr>
          <a:xfrm>
            <a:off x="6386666" y="1490085"/>
            <a:ext cx="1693292" cy="2815215"/>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12" name="Slide Number Placeholder 3"/>
          <p:cNvSpPr>
            <a:spLocks noGrp="1"/>
          </p:cNvSpPr>
          <p:nvPr>
            <p:ph type="sldNum" sz="quarter" idx="15"/>
          </p:nvPr>
        </p:nvSpPr>
        <p:spPr/>
        <p:txBody>
          <a:bodyPr/>
          <a:lstStyle>
            <a:lvl1pPr>
              <a:defRPr/>
            </a:lvl1pPr>
          </a:lstStyle>
          <a:p>
            <a:pPr>
              <a:defRPr/>
            </a:pPr>
            <a:fld id="{7ACDBDE2-F560-4B40-974D-A0F438C3299B}" type="slidenum">
              <a:rPr lang="en-US"/>
              <a:pPr>
                <a:defRPr/>
              </a:pPr>
              <a:t>‹#›</a:t>
            </a:fld>
            <a:endParaRPr lang="en-US"/>
          </a:p>
        </p:txBody>
      </p:sp>
    </p:spTree>
    <p:extLst>
      <p:ext uri="{BB962C8B-B14F-4D97-AF65-F5344CB8AC3E}">
        <p14:creationId xmlns:p14="http://schemas.microsoft.com/office/powerpoint/2010/main" val="2326723457"/>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1"/>
          <p:cNvSpPr>
            <a:spLocks noChangeShapeType="1"/>
          </p:cNvSpPr>
          <p:nvPr/>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27" name="Line 2"/>
          <p:cNvSpPr>
            <a:spLocks noChangeShapeType="1"/>
          </p:cNvSpPr>
          <p:nvPr/>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Tree>
  </p:cSld>
  <p:clrMap bg1="dk2" tx1="lt1" bg2="dk1" tx2="lt2" accent1="accent1" accent2="accent2" accent3="accent3" accent4="accent4" accent5="accent5" accent6="accent6" hlink="hlink" folHlink="folHlink"/>
  <p:sldLayoutIdLst>
    <p:sldLayoutId id="2147484107" r:id="rId1"/>
    <p:sldLayoutId id="2147484108" r:id="rId2"/>
  </p:sldLayoutIdLst>
  <p:transition/>
  <p:txStyles>
    <p:titleStyle>
      <a:lvl1pPr algn="l" rtl="0" eaLnBrk="1" fontAlgn="base" hangingPunct="1">
        <a:lnSpc>
          <a:spcPts val="10075"/>
        </a:lnSpc>
        <a:spcBef>
          <a:spcPct val="0"/>
        </a:spcBef>
        <a:spcAft>
          <a:spcPct val="0"/>
        </a:spcAft>
        <a:defRPr sz="11500">
          <a:solidFill>
            <a:schemeClr val="tx1"/>
          </a:solidFill>
          <a:latin typeface="+mj-lt"/>
          <a:ea typeface="+mj-ea"/>
          <a:cs typeface="+mj-cs"/>
          <a:sym typeface="PFDinTextCompPro-Bold" charset="0"/>
        </a:defRPr>
      </a:lvl1pPr>
      <a:lvl2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2pPr>
      <a:lvl3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3pPr>
      <a:lvl4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4pPr>
      <a:lvl5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5pPr>
      <a:lvl6pPr marL="329138"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6pPr>
      <a:lvl7pPr marL="658277"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7pPr>
      <a:lvl8pPr marL="987415"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8pPr>
      <a:lvl9pPr marL="1316553"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9pPr>
    </p:titleStyle>
    <p:bodyStyle>
      <a:lvl1pPr marL="342900" indent="-342900" algn="l" rtl="0" eaLnBrk="1" fontAlgn="base" hangingPunct="1">
        <a:lnSpc>
          <a:spcPts val="2588"/>
        </a:lnSpc>
        <a:spcBef>
          <a:spcPct val="0"/>
        </a:spcBef>
        <a:spcAft>
          <a:spcPct val="0"/>
        </a:spcAft>
        <a:defRPr sz="2200">
          <a:solidFill>
            <a:schemeClr val="tx1"/>
          </a:solidFill>
          <a:latin typeface="+mn-lt"/>
          <a:ea typeface="+mn-ea"/>
          <a:cs typeface="+mn-cs"/>
          <a:sym typeface="News706 BT" charset="0"/>
        </a:defRPr>
      </a:lvl1pPr>
      <a:lvl2pPr marL="29210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2pPr>
      <a:lvl3pPr marL="43815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3pPr>
      <a:lvl4pPr marL="58420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4pPr>
      <a:lvl5pPr marL="73025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5pPr>
      <a:lvl6pPr marL="1060557"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6pPr>
      <a:lvl7pPr marL="1389695"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7pPr>
      <a:lvl8pPr marL="1718833"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8pPr>
      <a:lvl9pPr marL="2047972"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9pPr>
    </p:bodyStyle>
    <p:otherStyle>
      <a:defPPr>
        <a:defRPr lang="en-US"/>
      </a:defPPr>
      <a:lvl1pPr marL="0" algn="l" defTabSz="329138" rtl="0" eaLnBrk="1" latinLnBrk="0" hangingPunct="1">
        <a:defRPr sz="1300" kern="1200">
          <a:solidFill>
            <a:schemeClr val="tx1"/>
          </a:solidFill>
          <a:latin typeface="+mn-lt"/>
          <a:ea typeface="+mn-ea"/>
          <a:cs typeface="+mn-cs"/>
        </a:defRPr>
      </a:lvl1pPr>
      <a:lvl2pPr marL="329138" algn="l" defTabSz="329138" rtl="0" eaLnBrk="1" latinLnBrk="0" hangingPunct="1">
        <a:defRPr sz="1300" kern="1200">
          <a:solidFill>
            <a:schemeClr val="tx1"/>
          </a:solidFill>
          <a:latin typeface="+mn-lt"/>
          <a:ea typeface="+mn-ea"/>
          <a:cs typeface="+mn-cs"/>
        </a:defRPr>
      </a:lvl2pPr>
      <a:lvl3pPr marL="658277" algn="l" defTabSz="329138" rtl="0" eaLnBrk="1" latinLnBrk="0" hangingPunct="1">
        <a:defRPr sz="1300" kern="1200">
          <a:solidFill>
            <a:schemeClr val="tx1"/>
          </a:solidFill>
          <a:latin typeface="+mn-lt"/>
          <a:ea typeface="+mn-ea"/>
          <a:cs typeface="+mn-cs"/>
        </a:defRPr>
      </a:lvl3pPr>
      <a:lvl4pPr marL="987415" algn="l" defTabSz="329138" rtl="0" eaLnBrk="1" latinLnBrk="0" hangingPunct="1">
        <a:defRPr sz="1300" kern="1200">
          <a:solidFill>
            <a:schemeClr val="tx1"/>
          </a:solidFill>
          <a:latin typeface="+mn-lt"/>
          <a:ea typeface="+mn-ea"/>
          <a:cs typeface="+mn-cs"/>
        </a:defRPr>
      </a:lvl4pPr>
      <a:lvl5pPr marL="1316553" algn="l" defTabSz="329138" rtl="0" eaLnBrk="1" latinLnBrk="0" hangingPunct="1">
        <a:defRPr sz="1300" kern="1200">
          <a:solidFill>
            <a:schemeClr val="tx1"/>
          </a:solidFill>
          <a:latin typeface="+mn-lt"/>
          <a:ea typeface="+mn-ea"/>
          <a:cs typeface="+mn-cs"/>
        </a:defRPr>
      </a:lvl5pPr>
      <a:lvl6pPr marL="1645691" algn="l" defTabSz="329138" rtl="0" eaLnBrk="1" latinLnBrk="0" hangingPunct="1">
        <a:defRPr sz="1300" kern="1200">
          <a:solidFill>
            <a:schemeClr val="tx1"/>
          </a:solidFill>
          <a:latin typeface="+mn-lt"/>
          <a:ea typeface="+mn-ea"/>
          <a:cs typeface="+mn-cs"/>
        </a:defRPr>
      </a:lvl6pPr>
      <a:lvl7pPr marL="1974830" algn="l" defTabSz="329138" rtl="0" eaLnBrk="1" latinLnBrk="0" hangingPunct="1">
        <a:defRPr sz="1300" kern="1200">
          <a:solidFill>
            <a:schemeClr val="tx1"/>
          </a:solidFill>
          <a:latin typeface="+mn-lt"/>
          <a:ea typeface="+mn-ea"/>
          <a:cs typeface="+mn-cs"/>
        </a:defRPr>
      </a:lvl7pPr>
      <a:lvl8pPr marL="2303968" algn="l" defTabSz="329138" rtl="0" eaLnBrk="1" latinLnBrk="0" hangingPunct="1">
        <a:defRPr sz="1300" kern="1200">
          <a:solidFill>
            <a:schemeClr val="tx1"/>
          </a:solidFill>
          <a:latin typeface="+mn-lt"/>
          <a:ea typeface="+mn-ea"/>
          <a:cs typeface="+mn-cs"/>
        </a:defRPr>
      </a:lvl8pPr>
      <a:lvl9pPr marL="2633106" algn="l" defTabSz="329138" rtl="0" eaLnBrk="1" latinLnBrk="0" hangingPunct="1">
        <a:defRPr sz="13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Text Box 1"/>
          <p:cNvSpPr txBox="1">
            <a:spLocks noGrp="1" noChangeArrowheads="1"/>
          </p:cNvSpPr>
          <p:nvPr>
            <p:ph type="sldNum" sz="quarter" idx="4"/>
          </p:nvPr>
        </p:nvSpPr>
        <p:spPr bwMode="auto">
          <a:xfrm>
            <a:off x="8650288" y="530225"/>
            <a:ext cx="254000"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none" lIns="65828" tIns="32914" rIns="0" bIns="32914" numCol="1" anchor="ctr" anchorCtr="0" compatLnSpc="1">
            <a:prstTxWarp prst="textNoShape">
              <a:avLst/>
            </a:prstTxWarp>
          </a:bodyPr>
          <a:lstStyle>
            <a:lvl1pPr algn="r">
              <a:lnSpc>
                <a:spcPts val="2304"/>
              </a:lnSpc>
              <a:defRPr sz="2300" b="1">
                <a:solidFill>
                  <a:schemeClr val="tx1"/>
                </a:solidFill>
                <a:latin typeface="+mj-lt"/>
                <a:ea typeface="ＭＳ Ｐゴシック" charset="0"/>
                <a:cs typeface="PFDinTextCompPro-Bold" charset="0"/>
                <a:sym typeface="PFDinTextCompPro-Bold" charset="0"/>
              </a:defRPr>
            </a:lvl1pPr>
            <a:lvl2pPr algn="l">
              <a:defRPr sz="900">
                <a:solidFill>
                  <a:schemeClr val="tx1"/>
                </a:solidFill>
                <a:latin typeface="Gill Sans" charset="0"/>
                <a:ea typeface="ＭＳ Ｐゴシック" charset="0"/>
              </a:defRPr>
            </a:lvl2pPr>
            <a:lvl3pPr algn="l">
              <a:defRPr sz="900">
                <a:solidFill>
                  <a:schemeClr val="tx1"/>
                </a:solidFill>
                <a:latin typeface="Gill Sans" charset="0"/>
                <a:ea typeface="ＭＳ Ｐゴシック" charset="0"/>
              </a:defRPr>
            </a:lvl3pPr>
            <a:lvl4pPr algn="l">
              <a:defRPr sz="900">
                <a:solidFill>
                  <a:schemeClr val="tx1"/>
                </a:solidFill>
                <a:latin typeface="Gill Sans" charset="0"/>
                <a:ea typeface="ＭＳ Ｐゴシック" charset="0"/>
              </a:defRPr>
            </a:lvl4pPr>
            <a:lvl5pPr algn="l">
              <a:defRPr sz="900">
                <a:solidFill>
                  <a:schemeClr val="tx1"/>
                </a:solidFill>
                <a:latin typeface="Gill Sans" charset="0"/>
                <a:ea typeface="ＭＳ Ｐゴシック" charset="0"/>
              </a:defRPr>
            </a:lvl5pPr>
            <a:lvl6pPr fontAlgn="base">
              <a:spcBef>
                <a:spcPct val="0"/>
              </a:spcBef>
              <a:spcAft>
                <a:spcPct val="0"/>
              </a:spcAft>
              <a:defRPr sz="900">
                <a:solidFill>
                  <a:schemeClr val="tx1"/>
                </a:solidFill>
                <a:latin typeface="Gill Sans" charset="0"/>
                <a:ea typeface="ＭＳ Ｐゴシック" charset="0"/>
              </a:defRPr>
            </a:lvl6pPr>
            <a:lvl7pPr fontAlgn="base">
              <a:spcBef>
                <a:spcPct val="0"/>
              </a:spcBef>
              <a:spcAft>
                <a:spcPct val="0"/>
              </a:spcAft>
              <a:defRPr sz="900">
                <a:solidFill>
                  <a:schemeClr val="tx1"/>
                </a:solidFill>
                <a:latin typeface="Gill Sans" charset="0"/>
                <a:ea typeface="ＭＳ Ｐゴシック" charset="0"/>
              </a:defRPr>
            </a:lvl7pPr>
            <a:lvl8pPr fontAlgn="base">
              <a:spcBef>
                <a:spcPct val="0"/>
              </a:spcBef>
              <a:spcAft>
                <a:spcPct val="0"/>
              </a:spcAft>
              <a:defRPr sz="900">
                <a:solidFill>
                  <a:schemeClr val="tx1"/>
                </a:solidFill>
                <a:latin typeface="Gill Sans" charset="0"/>
                <a:ea typeface="ＭＳ Ｐゴシック" charset="0"/>
              </a:defRPr>
            </a:lvl8pPr>
            <a:lvl9pPr fontAlgn="base">
              <a:spcBef>
                <a:spcPct val="0"/>
              </a:spcBef>
              <a:spcAft>
                <a:spcPct val="0"/>
              </a:spcAft>
              <a:defRPr sz="900">
                <a:solidFill>
                  <a:schemeClr val="tx1"/>
                </a:solidFill>
                <a:latin typeface="Gill Sans" charset="0"/>
                <a:ea typeface="ＭＳ Ｐゴシック" charset="0"/>
              </a:defRPr>
            </a:lvl9pPr>
          </a:lstStyle>
          <a:p>
            <a:pPr>
              <a:defRPr/>
            </a:pPr>
            <a:fld id="{41D72CFD-D302-374C-B1F5-8330648B6674}" type="slidenum">
              <a:rPr lang="en-US"/>
              <a:pPr>
                <a:defRPr/>
              </a:pPr>
              <a:t>‹#›</a:t>
            </a:fld>
            <a:endParaRPr lang="en-US" dirty="0"/>
          </a:p>
        </p:txBody>
      </p:sp>
      <p:sp>
        <p:nvSpPr>
          <p:cNvPr id="4099" name="Line 1"/>
          <p:cNvSpPr>
            <a:spLocks noChangeShapeType="1"/>
          </p:cNvSpPr>
          <p:nvPr/>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4100" name="Line 2"/>
          <p:cNvSpPr>
            <a:spLocks noChangeShapeType="1"/>
          </p:cNvSpPr>
          <p:nvPr/>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4101" r:id="rId1"/>
    <p:sldLayoutId id="2147484102" r:id="rId2"/>
    <p:sldLayoutId id="2147484109" r:id="rId3"/>
    <p:sldLayoutId id="2147484110" r:id="rId4"/>
    <p:sldLayoutId id="2147484111" r:id="rId5"/>
    <p:sldLayoutId id="2147484112" r:id="rId6"/>
    <p:sldLayoutId id="2147484113" r:id="rId7"/>
    <p:sldLayoutId id="2147484114" r:id="rId8"/>
    <p:sldLayoutId id="2147484115" r:id="rId9"/>
    <p:sldLayoutId id="2147484103" r:id="rId10"/>
    <p:sldLayoutId id="2147484104" r:id="rId11"/>
    <p:sldLayoutId id="2147484105" r:id="rId12"/>
    <p:sldLayoutId id="2147484106" r:id="rId13"/>
  </p:sldLayoutIdLst>
  <p:transition/>
  <p:hf hdr="0" ftr="0" dt="0"/>
  <p:txStyles>
    <p:titleStyle>
      <a:lvl1pPr algn="l" rtl="0" eaLnBrk="0" fontAlgn="base" hangingPunct="0">
        <a:lnSpc>
          <a:spcPts val="2300"/>
        </a:lnSpc>
        <a:spcBef>
          <a:spcPct val="0"/>
        </a:spcBef>
        <a:spcAft>
          <a:spcPct val="0"/>
        </a:spcAft>
        <a:defRPr sz="2300">
          <a:solidFill>
            <a:schemeClr val="tx1"/>
          </a:solidFill>
          <a:latin typeface="+mj-lt"/>
          <a:ea typeface="+mj-ea"/>
          <a:cs typeface="+mj-cs"/>
          <a:sym typeface="PFDinTextCompPro-Bold" charset="0"/>
        </a:defRPr>
      </a:lvl1pPr>
      <a:lvl2pPr algn="l" rtl="0" eaLnBrk="0" fontAlgn="base" hangingPunct="0">
        <a:lnSpc>
          <a:spcPts val="2300"/>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2pPr>
      <a:lvl3pPr algn="l" rtl="0" eaLnBrk="0" fontAlgn="base" hangingPunct="0">
        <a:lnSpc>
          <a:spcPts val="2300"/>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3pPr>
      <a:lvl4pPr algn="l" rtl="0" eaLnBrk="0" fontAlgn="base" hangingPunct="0">
        <a:lnSpc>
          <a:spcPts val="2300"/>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4pPr>
      <a:lvl5pPr algn="l" rtl="0" eaLnBrk="0" fontAlgn="base" hangingPunct="0">
        <a:lnSpc>
          <a:spcPts val="2300"/>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5pPr>
      <a:lvl6pPr marL="329138" algn="l" rtl="0" fontAlgn="base">
        <a:lnSpc>
          <a:spcPts val="2304"/>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6pPr>
      <a:lvl7pPr marL="658277" algn="l" rtl="0" fontAlgn="base">
        <a:lnSpc>
          <a:spcPts val="2304"/>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7pPr>
      <a:lvl8pPr marL="987415" algn="l" rtl="0" fontAlgn="base">
        <a:lnSpc>
          <a:spcPts val="2304"/>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8pPr>
      <a:lvl9pPr marL="1316553" algn="l" rtl="0" fontAlgn="base">
        <a:lnSpc>
          <a:spcPts val="2304"/>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9pPr>
    </p:titleStyle>
    <p:bodyStyle>
      <a:lvl1pPr marL="14605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1pPr>
      <a:lvl2pPr marL="29210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2pPr>
      <a:lvl3pPr marL="43815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3pPr>
      <a:lvl4pPr marL="58420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4pPr>
      <a:lvl5pPr marL="73025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5pPr>
      <a:lvl6pPr marL="1060557" indent="-146284" algn="l" rtl="0" fontAlgn="base">
        <a:lnSpc>
          <a:spcPts val="2448"/>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6pPr>
      <a:lvl7pPr marL="1389695" indent="-146284" algn="l" rtl="0" fontAlgn="base">
        <a:lnSpc>
          <a:spcPts val="2448"/>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7pPr>
      <a:lvl8pPr marL="1718833" indent="-146284" algn="l" rtl="0" fontAlgn="base">
        <a:lnSpc>
          <a:spcPts val="2448"/>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8pPr>
      <a:lvl9pPr marL="2047972" indent="-146284" algn="l" rtl="0" fontAlgn="base">
        <a:lnSpc>
          <a:spcPts val="2448"/>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9pPr>
    </p:bodyStyle>
    <p:otherStyle>
      <a:defPPr>
        <a:defRPr lang="en-US"/>
      </a:defPPr>
      <a:lvl1pPr marL="0" algn="l" defTabSz="329138" rtl="0" eaLnBrk="1" latinLnBrk="0" hangingPunct="1">
        <a:defRPr sz="1300" kern="1200">
          <a:solidFill>
            <a:schemeClr val="tx1"/>
          </a:solidFill>
          <a:latin typeface="+mn-lt"/>
          <a:ea typeface="+mn-ea"/>
          <a:cs typeface="+mn-cs"/>
        </a:defRPr>
      </a:lvl1pPr>
      <a:lvl2pPr marL="329138" algn="l" defTabSz="329138" rtl="0" eaLnBrk="1" latinLnBrk="0" hangingPunct="1">
        <a:defRPr sz="1300" kern="1200">
          <a:solidFill>
            <a:schemeClr val="tx1"/>
          </a:solidFill>
          <a:latin typeface="+mn-lt"/>
          <a:ea typeface="+mn-ea"/>
          <a:cs typeface="+mn-cs"/>
        </a:defRPr>
      </a:lvl2pPr>
      <a:lvl3pPr marL="658277" algn="l" defTabSz="329138" rtl="0" eaLnBrk="1" latinLnBrk="0" hangingPunct="1">
        <a:defRPr sz="1300" kern="1200">
          <a:solidFill>
            <a:schemeClr val="tx1"/>
          </a:solidFill>
          <a:latin typeface="+mn-lt"/>
          <a:ea typeface="+mn-ea"/>
          <a:cs typeface="+mn-cs"/>
        </a:defRPr>
      </a:lvl3pPr>
      <a:lvl4pPr marL="987415" algn="l" defTabSz="329138" rtl="0" eaLnBrk="1" latinLnBrk="0" hangingPunct="1">
        <a:defRPr sz="1300" kern="1200">
          <a:solidFill>
            <a:schemeClr val="tx1"/>
          </a:solidFill>
          <a:latin typeface="+mn-lt"/>
          <a:ea typeface="+mn-ea"/>
          <a:cs typeface="+mn-cs"/>
        </a:defRPr>
      </a:lvl4pPr>
      <a:lvl5pPr marL="1316553" algn="l" defTabSz="329138" rtl="0" eaLnBrk="1" latinLnBrk="0" hangingPunct="1">
        <a:defRPr sz="1300" kern="1200">
          <a:solidFill>
            <a:schemeClr val="tx1"/>
          </a:solidFill>
          <a:latin typeface="+mn-lt"/>
          <a:ea typeface="+mn-ea"/>
          <a:cs typeface="+mn-cs"/>
        </a:defRPr>
      </a:lvl5pPr>
      <a:lvl6pPr marL="1645691" algn="l" defTabSz="329138" rtl="0" eaLnBrk="1" latinLnBrk="0" hangingPunct="1">
        <a:defRPr sz="1300" kern="1200">
          <a:solidFill>
            <a:schemeClr val="tx1"/>
          </a:solidFill>
          <a:latin typeface="+mn-lt"/>
          <a:ea typeface="+mn-ea"/>
          <a:cs typeface="+mn-cs"/>
        </a:defRPr>
      </a:lvl6pPr>
      <a:lvl7pPr marL="1974830" algn="l" defTabSz="329138" rtl="0" eaLnBrk="1" latinLnBrk="0" hangingPunct="1">
        <a:defRPr sz="1300" kern="1200">
          <a:solidFill>
            <a:schemeClr val="tx1"/>
          </a:solidFill>
          <a:latin typeface="+mn-lt"/>
          <a:ea typeface="+mn-ea"/>
          <a:cs typeface="+mn-cs"/>
        </a:defRPr>
      </a:lvl7pPr>
      <a:lvl8pPr marL="2303968" algn="l" defTabSz="329138" rtl="0" eaLnBrk="1" latinLnBrk="0" hangingPunct="1">
        <a:defRPr sz="1300" kern="1200">
          <a:solidFill>
            <a:schemeClr val="tx1"/>
          </a:solidFill>
          <a:latin typeface="+mn-lt"/>
          <a:ea typeface="+mn-ea"/>
          <a:cs typeface="+mn-cs"/>
        </a:defRPr>
      </a:lvl8pPr>
      <a:lvl9pPr marL="2633106" algn="l" defTabSz="329138"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14337" y="3009900"/>
            <a:ext cx="8469313" cy="1600200"/>
          </a:xfrm>
        </p:spPr>
        <p:txBody>
          <a:bodyPr/>
          <a:lstStyle/>
          <a:p>
            <a:pPr>
              <a:defRPr/>
            </a:pPr>
            <a:r>
              <a:rPr lang="en-US" sz="9000" smtClean="0"/>
              <a:t>DATA </a:t>
            </a:r>
            <a:r>
              <a:rPr lang="en-US" sz="9000" dirty="0" smtClean="0"/>
              <a:t>SCIENCE</a:t>
            </a:r>
            <a:br>
              <a:rPr lang="en-US" sz="9000" dirty="0" smtClean="0"/>
            </a:br>
            <a:r>
              <a:rPr lang="en-US" sz="5000" dirty="0" smtClean="0"/>
              <a:t>machine learning / KNN</a:t>
            </a:r>
            <a:endParaRPr lang="en-US" sz="5000" dirty="0"/>
          </a:p>
        </p:txBody>
      </p:sp>
    </p:spTree>
    <p:extLst>
      <p:ext uri="{BB962C8B-B14F-4D97-AF65-F5344CB8AC3E}">
        <p14:creationId xmlns:p14="http://schemas.microsoft.com/office/powerpoint/2010/main" val="2572656564"/>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Supervised Learning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10</a:t>
            </a:fld>
            <a:endParaRPr lang="en-US"/>
          </a:p>
        </p:txBody>
      </p:sp>
      <p:pic>
        <p:nvPicPr>
          <p:cNvPr id="6" name="Picture 5"/>
          <p:cNvPicPr>
            <a:picLocks noChangeAspect="1"/>
          </p:cNvPicPr>
          <p:nvPr/>
        </p:nvPicPr>
        <p:blipFill>
          <a:blip r:embed="rId3"/>
          <a:stretch>
            <a:fillRect/>
          </a:stretch>
        </p:blipFill>
        <p:spPr>
          <a:xfrm>
            <a:off x="3386137" y="1110948"/>
            <a:ext cx="4953000" cy="2646706"/>
          </a:xfrm>
          <a:prstGeom prst="rect">
            <a:avLst/>
          </a:prstGeom>
        </p:spPr>
      </p:pic>
      <p:sp>
        <p:nvSpPr>
          <p:cNvPr id="7" name="TextBox 6"/>
          <p:cNvSpPr txBox="1"/>
          <p:nvPr/>
        </p:nvSpPr>
        <p:spPr>
          <a:xfrm rot="16200000">
            <a:off x="4910722" y="1805535"/>
            <a:ext cx="776249" cy="4708981"/>
          </a:xfrm>
          <a:prstGeom prst="rect">
            <a:avLst/>
          </a:prstGeom>
          <a:noFill/>
        </p:spPr>
        <p:txBody>
          <a:bodyPr wrap="square" rtlCol="0">
            <a:spAutoFit/>
          </a:bodyPr>
          <a:lstStyle/>
          <a:p>
            <a:r>
              <a:rPr lang="en-US" sz="30000" dirty="0" smtClean="0">
                <a:solidFill>
                  <a:srgbClr val="0000FF"/>
                </a:solidFill>
                <a:latin typeface="PFDinTextCompPro-Thin"/>
                <a:cs typeface="PFDinTextCompPro-Thin"/>
              </a:rPr>
              <a:t>{</a:t>
            </a:r>
            <a:endParaRPr lang="en-US" sz="30000" dirty="0">
              <a:solidFill>
                <a:srgbClr val="0000FF"/>
              </a:solidFill>
              <a:latin typeface="PFDinTextCompPro-Thin"/>
              <a:cs typeface="PFDinTextCompPro-Thin"/>
            </a:endParaRPr>
          </a:p>
        </p:txBody>
      </p:sp>
      <p:sp>
        <p:nvSpPr>
          <p:cNvPr id="10" name="TextBox 9"/>
          <p:cNvSpPr txBox="1"/>
          <p:nvPr/>
        </p:nvSpPr>
        <p:spPr>
          <a:xfrm>
            <a:off x="4224337" y="4360902"/>
            <a:ext cx="2743200" cy="553998"/>
          </a:xfrm>
          <a:prstGeom prst="rect">
            <a:avLst/>
          </a:prstGeom>
          <a:noFill/>
        </p:spPr>
        <p:txBody>
          <a:bodyPr wrap="square" rtlCol="0">
            <a:spAutoFit/>
          </a:bodyPr>
          <a:lstStyle/>
          <a:p>
            <a:r>
              <a:rPr lang="en-US" sz="3000" smtClean="0">
                <a:solidFill>
                  <a:srgbClr val="0000FF"/>
                </a:solidFill>
                <a:latin typeface="PFDinTextCompPro-Italic"/>
                <a:cs typeface="PFDinTextCompPro-Italic"/>
              </a:rPr>
              <a:t>4 predictors (p = 4)</a:t>
            </a:r>
            <a:endParaRPr lang="en-US" sz="3000" dirty="0" smtClean="0">
              <a:solidFill>
                <a:srgbClr val="0000FF"/>
              </a:solidFill>
              <a:latin typeface="PFDinTextCompPro-Italic"/>
              <a:cs typeface="PFDinTextCompPro-Italic"/>
            </a:endParaRPr>
          </a:p>
        </p:txBody>
      </p:sp>
      <p:sp>
        <p:nvSpPr>
          <p:cNvPr id="11" name="TextBox 10"/>
          <p:cNvSpPr txBox="1"/>
          <p:nvPr/>
        </p:nvSpPr>
        <p:spPr>
          <a:xfrm rot="10800000">
            <a:off x="2653244" y="1266925"/>
            <a:ext cx="732893" cy="3170099"/>
          </a:xfrm>
          <a:prstGeom prst="rect">
            <a:avLst/>
          </a:prstGeom>
          <a:noFill/>
        </p:spPr>
        <p:txBody>
          <a:bodyPr wrap="none" rtlCol="0">
            <a:spAutoFit/>
          </a:bodyPr>
          <a:lstStyle/>
          <a:p>
            <a:r>
              <a:rPr lang="en-US" sz="20000" smtClean="0">
                <a:solidFill>
                  <a:schemeClr val="accent3">
                    <a:lumMod val="50000"/>
                  </a:schemeClr>
                </a:solidFill>
                <a:latin typeface="PFDinTextCompPro-Thin"/>
                <a:cs typeface="PFDinTextCompPro-Thin"/>
              </a:rPr>
              <a:t>}</a:t>
            </a:r>
            <a:endParaRPr lang="en-US" sz="20000" dirty="0">
              <a:solidFill>
                <a:schemeClr val="accent3">
                  <a:lumMod val="50000"/>
                </a:schemeClr>
              </a:solidFill>
              <a:latin typeface="PFDinTextCompPro-Thin"/>
              <a:cs typeface="PFDinTextCompPro-Thin"/>
            </a:endParaRPr>
          </a:p>
        </p:txBody>
      </p:sp>
      <p:sp>
        <p:nvSpPr>
          <p:cNvPr id="12" name="TextBox 11"/>
          <p:cNvSpPr txBox="1"/>
          <p:nvPr/>
        </p:nvSpPr>
        <p:spPr>
          <a:xfrm>
            <a:off x="185737" y="2095500"/>
            <a:ext cx="2467506" cy="1015663"/>
          </a:xfrm>
          <a:prstGeom prst="rect">
            <a:avLst/>
          </a:prstGeom>
          <a:noFill/>
        </p:spPr>
        <p:txBody>
          <a:bodyPr wrap="square" rtlCol="0">
            <a:spAutoFit/>
          </a:bodyPr>
          <a:lstStyle/>
          <a:p>
            <a:r>
              <a:rPr lang="en-US" sz="3000" smtClean="0">
                <a:solidFill>
                  <a:srgbClr val="CE0035"/>
                </a:solidFill>
                <a:latin typeface="PFDinTextCompPro-Italic"/>
                <a:cs typeface="PFDinTextCompPro-Italic"/>
              </a:rPr>
              <a:t>150 observations</a:t>
            </a:r>
          </a:p>
          <a:p>
            <a:r>
              <a:rPr lang="en-US" sz="3000" i="1" smtClean="0">
                <a:solidFill>
                  <a:srgbClr val="CE0035"/>
                </a:solidFill>
                <a:latin typeface="PFDinTextCompPro-Italic"/>
                <a:cs typeface="PFDinTextCompPro-Italic"/>
              </a:rPr>
              <a:t>(n = 150)</a:t>
            </a:r>
            <a:endParaRPr lang="en-US" sz="2000" i="1" dirty="0">
              <a:solidFill>
                <a:srgbClr val="CE0035"/>
              </a:solidFill>
              <a:latin typeface="PFDinTextCompPro-Italic"/>
              <a:cs typeface="PFDinTextCompPro-Italic"/>
            </a:endParaRPr>
          </a:p>
        </p:txBody>
      </p:sp>
      <p:sp>
        <p:nvSpPr>
          <p:cNvPr id="13" name="TextBox 12"/>
          <p:cNvSpPr txBox="1"/>
          <p:nvPr/>
        </p:nvSpPr>
        <p:spPr>
          <a:xfrm rot="16200000">
            <a:off x="7563118" y="3316747"/>
            <a:ext cx="533399" cy="1323439"/>
          </a:xfrm>
          <a:prstGeom prst="rect">
            <a:avLst/>
          </a:prstGeom>
          <a:noFill/>
        </p:spPr>
        <p:txBody>
          <a:bodyPr wrap="square" rtlCol="0">
            <a:spAutoFit/>
          </a:bodyPr>
          <a:lstStyle/>
          <a:p>
            <a:r>
              <a:rPr lang="en-US" sz="8000" smtClean="0">
                <a:solidFill>
                  <a:srgbClr val="0000FF"/>
                </a:solidFill>
                <a:latin typeface="PFDinTextCompPro-Thin"/>
                <a:cs typeface="PFDinTextCompPro-Thin"/>
              </a:rPr>
              <a:t>{</a:t>
            </a:r>
            <a:endParaRPr lang="en-US" sz="8000" dirty="0">
              <a:solidFill>
                <a:srgbClr val="0000FF"/>
              </a:solidFill>
              <a:latin typeface="PFDinTextCompPro-Thin"/>
              <a:cs typeface="PFDinTextCompPro-Thin"/>
            </a:endParaRPr>
          </a:p>
        </p:txBody>
      </p:sp>
      <p:sp>
        <p:nvSpPr>
          <p:cNvPr id="14" name="TextBox 13"/>
          <p:cNvSpPr txBox="1"/>
          <p:nvPr/>
        </p:nvSpPr>
        <p:spPr>
          <a:xfrm>
            <a:off x="6891337" y="3979902"/>
            <a:ext cx="2057400" cy="553998"/>
          </a:xfrm>
          <a:prstGeom prst="rect">
            <a:avLst/>
          </a:prstGeom>
          <a:noFill/>
        </p:spPr>
        <p:txBody>
          <a:bodyPr wrap="square" rtlCol="0">
            <a:spAutoFit/>
          </a:bodyPr>
          <a:lstStyle/>
          <a:p>
            <a:r>
              <a:rPr lang="en-US" sz="3000" smtClean="0">
                <a:solidFill>
                  <a:srgbClr val="0000FF"/>
                </a:solidFill>
                <a:latin typeface="PFDinTextCompPro-Italic"/>
                <a:cs typeface="PFDinTextCompPro-Italic"/>
              </a:rPr>
              <a:t>response</a:t>
            </a:r>
            <a:endParaRPr lang="en-US" sz="3000" dirty="0" smtClean="0">
              <a:solidFill>
                <a:srgbClr val="0000FF"/>
              </a:solidFill>
              <a:latin typeface="PFDinTextCompPro-Italic"/>
              <a:cs typeface="PFDinTextCompPro-Italic"/>
            </a:endParaRPr>
          </a:p>
        </p:txBody>
      </p:sp>
    </p:spTree>
    <p:extLst>
      <p:ext uri="{BB962C8B-B14F-4D97-AF65-F5344CB8AC3E}">
        <p14:creationId xmlns:p14="http://schemas.microsoft.com/office/powerpoint/2010/main" val="1539614155"/>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a:t>Supervised Learning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11</a:t>
            </a:fld>
            <a:endParaRPr lang="en-US"/>
          </a:p>
        </p:txBody>
      </p:sp>
      <p:sp>
        <p:nvSpPr>
          <p:cNvPr id="5" name="Rectangle 4"/>
          <p:cNvSpPr/>
          <p:nvPr/>
        </p:nvSpPr>
        <p:spPr>
          <a:xfrm>
            <a:off x="642937" y="1164372"/>
            <a:ext cx="8001000" cy="1323439"/>
          </a:xfrm>
          <a:prstGeom prst="rect">
            <a:avLst/>
          </a:prstGeom>
        </p:spPr>
        <p:txBody>
          <a:bodyPr wrap="square">
            <a:spAutoFit/>
          </a:bodyPr>
          <a:lstStyle/>
          <a:p>
            <a:pPr marL="285750" indent="-285750" algn="l">
              <a:buFont typeface="Arial"/>
              <a:buChar char="•"/>
            </a:pPr>
            <a:r>
              <a:rPr lang="en-US" sz="2000" smtClean="0"/>
              <a:t>Objectives of Supervised Learning:</a:t>
            </a:r>
          </a:p>
          <a:p>
            <a:pPr marL="614363" lvl="1" indent="-285750" algn="l">
              <a:buFont typeface="Arial"/>
              <a:buChar char="•"/>
            </a:pPr>
            <a:r>
              <a:rPr lang="en-US" sz="2000" smtClean="0"/>
              <a:t>Accurately predict unseen test cases</a:t>
            </a:r>
          </a:p>
          <a:p>
            <a:pPr marL="614363" lvl="1" indent="-285750" algn="l">
              <a:buFont typeface="Arial"/>
              <a:buChar char="•"/>
            </a:pPr>
            <a:r>
              <a:rPr lang="en-US" sz="2000" smtClean="0"/>
              <a:t>Understand which predictors affect the response, and how</a:t>
            </a:r>
          </a:p>
          <a:p>
            <a:pPr marL="614363" lvl="1" indent="-285750" algn="l">
              <a:buFont typeface="Arial"/>
              <a:buChar char="•"/>
            </a:pPr>
            <a:r>
              <a:rPr lang="en-US" sz="2000" smtClean="0"/>
              <a:t>Assess the quality of our predictions</a:t>
            </a:r>
          </a:p>
        </p:txBody>
      </p:sp>
    </p:spTree>
    <p:extLst>
      <p:ext uri="{BB962C8B-B14F-4D97-AF65-F5344CB8AC3E}">
        <p14:creationId xmlns:p14="http://schemas.microsoft.com/office/powerpoint/2010/main" val="12474796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Regression Example</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12</a:t>
            </a:fld>
            <a:endParaRPr lang="en-US"/>
          </a:p>
        </p:txBody>
      </p:sp>
      <p:sp>
        <p:nvSpPr>
          <p:cNvPr id="5" name="Rectangle 4"/>
          <p:cNvSpPr/>
          <p:nvPr/>
        </p:nvSpPr>
        <p:spPr>
          <a:xfrm>
            <a:off x="642937" y="1028700"/>
            <a:ext cx="8001000" cy="707886"/>
          </a:xfrm>
          <a:prstGeom prst="rect">
            <a:avLst/>
          </a:prstGeom>
        </p:spPr>
        <p:txBody>
          <a:bodyPr wrap="square">
            <a:spAutoFit/>
          </a:bodyPr>
          <a:lstStyle/>
          <a:p>
            <a:pPr marL="285750" indent="-285750" algn="l">
              <a:buFont typeface="Arial"/>
              <a:buChar char="•"/>
            </a:pPr>
            <a:r>
              <a:rPr lang="en-US" sz="2000" smtClean="0"/>
              <a:t>Establish the relationship between salary and demographic variables in population survey data</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937" y="1714500"/>
            <a:ext cx="6324600" cy="26717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023937" y="4305300"/>
            <a:ext cx="6629400" cy="307777"/>
          </a:xfrm>
          <a:prstGeom prst="rect">
            <a:avLst/>
          </a:prstGeom>
          <a:noFill/>
        </p:spPr>
        <p:txBody>
          <a:bodyPr wrap="square" rtlCol="0">
            <a:spAutoFit/>
          </a:bodyPr>
          <a:lstStyle/>
          <a:p>
            <a:r>
              <a:rPr lang="en-US" sz="1400" smtClean="0"/>
              <a:t>Income survey data for males from the central Atlantic region of the USA in 2009</a:t>
            </a:r>
            <a:endParaRPr lang="en-US" sz="1400"/>
          </a:p>
        </p:txBody>
      </p:sp>
      <p:sp>
        <p:nvSpPr>
          <p:cNvPr id="9" name="TextBox 8"/>
          <p:cNvSpPr txBox="1"/>
          <p:nvPr/>
        </p:nvSpPr>
        <p:spPr>
          <a:xfrm>
            <a:off x="1100137" y="4775656"/>
            <a:ext cx="6629400" cy="215444"/>
          </a:xfrm>
          <a:prstGeom prst="rect">
            <a:avLst/>
          </a:prstGeom>
          <a:noFill/>
        </p:spPr>
        <p:txBody>
          <a:bodyPr wrap="square" rtlCol="0">
            <a:spAutoFit/>
          </a:bodyPr>
          <a:lstStyle/>
          <a:p>
            <a:pPr algn="l"/>
            <a:r>
              <a:rPr lang="en-US" sz="800"/>
              <a:t>Source: https://class.stanford.edu/c4x/HumanitiesScience/StatLearning/asset/introduction.pdf</a:t>
            </a:r>
          </a:p>
        </p:txBody>
      </p:sp>
    </p:spTree>
    <p:extLst>
      <p:ext uri="{BB962C8B-B14F-4D97-AF65-F5344CB8AC3E}">
        <p14:creationId xmlns:p14="http://schemas.microsoft.com/office/powerpoint/2010/main" val="588150527"/>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Classification Example</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13</a:t>
            </a:fld>
            <a:endParaRPr lang="en-US"/>
          </a:p>
        </p:txBody>
      </p:sp>
      <p:sp>
        <p:nvSpPr>
          <p:cNvPr id="5" name="Rectangle 4"/>
          <p:cNvSpPr/>
          <p:nvPr/>
        </p:nvSpPr>
        <p:spPr>
          <a:xfrm>
            <a:off x="642937" y="930414"/>
            <a:ext cx="8001000" cy="707886"/>
          </a:xfrm>
          <a:prstGeom prst="rect">
            <a:avLst/>
          </a:prstGeom>
        </p:spPr>
        <p:txBody>
          <a:bodyPr wrap="square">
            <a:spAutoFit/>
          </a:bodyPr>
          <a:lstStyle/>
          <a:p>
            <a:pPr marL="285750" indent="-285750" algn="l">
              <a:buFont typeface="Arial"/>
              <a:buChar char="•"/>
            </a:pPr>
            <a:r>
              <a:rPr lang="en-US" sz="2000" smtClean="0"/>
              <a:t>Predict whether someone will have a heart attack on the basis of demographic, diet and clinical measurements</a:t>
            </a:r>
          </a:p>
        </p:txBody>
      </p:sp>
      <p:sp>
        <p:nvSpPr>
          <p:cNvPr id="2" name="TextBox 1"/>
          <p:cNvSpPr txBox="1"/>
          <p:nvPr/>
        </p:nvSpPr>
        <p:spPr>
          <a:xfrm>
            <a:off x="4643437" y="2857500"/>
            <a:ext cx="4152900" cy="738664"/>
          </a:xfrm>
          <a:prstGeom prst="rect">
            <a:avLst/>
          </a:prstGeom>
          <a:noFill/>
        </p:spPr>
        <p:txBody>
          <a:bodyPr wrap="square" rtlCol="0">
            <a:spAutoFit/>
          </a:bodyPr>
          <a:lstStyle/>
          <a:p>
            <a:pPr algn="l"/>
            <a:r>
              <a:rPr lang="en-US" sz="1400" smtClean="0"/>
              <a:t>Case-control sample of men from South Africa</a:t>
            </a:r>
          </a:p>
          <a:p>
            <a:pPr algn="l"/>
            <a:r>
              <a:rPr lang="en-US" sz="1400" smtClean="0"/>
              <a:t>Red = heart disease</a:t>
            </a:r>
          </a:p>
          <a:p>
            <a:pPr algn="l"/>
            <a:r>
              <a:rPr lang="en-US" sz="1400"/>
              <a:t>B</a:t>
            </a:r>
            <a:r>
              <a:rPr lang="en-US" sz="1400" smtClean="0"/>
              <a:t>lue = no heart disease</a:t>
            </a:r>
            <a:endParaRPr lang="en-US" sz="140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737" y="1638300"/>
            <a:ext cx="3505200" cy="3388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4529137" y="4775656"/>
            <a:ext cx="4495800" cy="215444"/>
          </a:xfrm>
          <a:prstGeom prst="rect">
            <a:avLst/>
          </a:prstGeom>
          <a:noFill/>
        </p:spPr>
        <p:txBody>
          <a:bodyPr wrap="square" rtlCol="0">
            <a:spAutoFit/>
          </a:bodyPr>
          <a:lstStyle/>
          <a:p>
            <a:pPr algn="l"/>
            <a:r>
              <a:rPr lang="en-US" sz="800"/>
              <a:t>Source: https://class.stanford.edu/c4x/HumanitiesScience/StatLearning/asset/introduction.pdf</a:t>
            </a:r>
          </a:p>
        </p:txBody>
      </p:sp>
    </p:spTree>
    <p:extLst>
      <p:ext uri="{BB962C8B-B14F-4D97-AF65-F5344CB8AC3E}">
        <p14:creationId xmlns:p14="http://schemas.microsoft.com/office/powerpoint/2010/main" val="2704378834"/>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Classification Example</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14</a:t>
            </a:fld>
            <a:endParaRPr lang="en-US"/>
          </a:p>
        </p:txBody>
      </p:sp>
      <p:sp>
        <p:nvSpPr>
          <p:cNvPr id="5" name="Rectangle 4"/>
          <p:cNvSpPr/>
          <p:nvPr/>
        </p:nvSpPr>
        <p:spPr>
          <a:xfrm>
            <a:off x="642937" y="1164372"/>
            <a:ext cx="8001000" cy="400110"/>
          </a:xfrm>
          <a:prstGeom prst="rect">
            <a:avLst/>
          </a:prstGeom>
        </p:spPr>
        <p:txBody>
          <a:bodyPr wrap="square">
            <a:spAutoFit/>
          </a:bodyPr>
          <a:lstStyle/>
          <a:p>
            <a:pPr marL="285750" indent="-285750" algn="l">
              <a:buFont typeface="Arial"/>
              <a:buChar char="•"/>
            </a:pPr>
            <a:r>
              <a:rPr lang="en-US" sz="2000" smtClean="0"/>
              <a:t>Identify the numbers in a handwritten zip code</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6825" y="1638300"/>
            <a:ext cx="4710112" cy="2894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1328737" y="4686300"/>
            <a:ext cx="4495800" cy="215444"/>
          </a:xfrm>
          <a:prstGeom prst="rect">
            <a:avLst/>
          </a:prstGeom>
          <a:noFill/>
        </p:spPr>
        <p:txBody>
          <a:bodyPr wrap="square" rtlCol="0">
            <a:spAutoFit/>
          </a:bodyPr>
          <a:lstStyle/>
          <a:p>
            <a:pPr algn="l"/>
            <a:r>
              <a:rPr lang="en-US" sz="800"/>
              <a:t>Source: https://class.stanford.edu/c4x/HumanitiesScience/StatLearning/asset/introduction.pdf</a:t>
            </a:r>
          </a:p>
        </p:txBody>
      </p:sp>
    </p:spTree>
    <p:extLst>
      <p:ext uri="{BB962C8B-B14F-4D97-AF65-F5344CB8AC3E}">
        <p14:creationId xmlns:p14="http://schemas.microsoft.com/office/powerpoint/2010/main" val="4072411297"/>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Classification Example</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15</a:t>
            </a:fld>
            <a:endParaRPr lang="en-US"/>
          </a:p>
        </p:txBody>
      </p:sp>
      <p:sp>
        <p:nvSpPr>
          <p:cNvPr id="5" name="Rectangle 4"/>
          <p:cNvSpPr/>
          <p:nvPr/>
        </p:nvSpPr>
        <p:spPr>
          <a:xfrm>
            <a:off x="642937" y="1009590"/>
            <a:ext cx="8001000" cy="400110"/>
          </a:xfrm>
          <a:prstGeom prst="rect">
            <a:avLst/>
          </a:prstGeom>
        </p:spPr>
        <p:txBody>
          <a:bodyPr wrap="square">
            <a:spAutoFit/>
          </a:bodyPr>
          <a:lstStyle/>
          <a:p>
            <a:pPr marL="285750" indent="-285750" algn="l">
              <a:buFont typeface="Arial"/>
              <a:buChar char="•"/>
            </a:pPr>
            <a:r>
              <a:rPr lang="en-US" sz="2000" smtClean="0"/>
              <a:t>Classify the pixels in a LANDSAT image, by land usage</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736" y="1409700"/>
            <a:ext cx="5105401" cy="3440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566737" y="4914900"/>
            <a:ext cx="4495800" cy="215444"/>
          </a:xfrm>
          <a:prstGeom prst="rect">
            <a:avLst/>
          </a:prstGeom>
          <a:noFill/>
        </p:spPr>
        <p:txBody>
          <a:bodyPr wrap="square" rtlCol="0">
            <a:spAutoFit/>
          </a:bodyPr>
          <a:lstStyle/>
          <a:p>
            <a:pPr algn="l"/>
            <a:r>
              <a:rPr lang="en-US" sz="800"/>
              <a:t>Source: https://class.stanford.edu/c4x/HumanitiesScience/StatLearning/asset/introduction.pdf</a:t>
            </a:r>
          </a:p>
        </p:txBody>
      </p:sp>
      <p:sp>
        <p:nvSpPr>
          <p:cNvPr id="9" name="TextBox 8"/>
          <p:cNvSpPr txBox="1"/>
          <p:nvPr/>
        </p:nvSpPr>
        <p:spPr>
          <a:xfrm>
            <a:off x="5900737" y="2184618"/>
            <a:ext cx="3048000" cy="1600438"/>
          </a:xfrm>
          <a:prstGeom prst="rect">
            <a:avLst/>
          </a:prstGeom>
          <a:noFill/>
        </p:spPr>
        <p:txBody>
          <a:bodyPr wrap="square" rtlCol="0">
            <a:spAutoFit/>
          </a:bodyPr>
          <a:lstStyle/>
          <a:p>
            <a:pPr algn="l"/>
            <a:r>
              <a:rPr lang="en-US" sz="1400" smtClean="0"/>
              <a:t>Satellite images of rural Australia</a:t>
            </a:r>
          </a:p>
          <a:p>
            <a:pPr algn="l"/>
            <a:endParaRPr lang="en-US" sz="1400"/>
          </a:p>
          <a:p>
            <a:pPr algn="l"/>
            <a:r>
              <a:rPr lang="en-US" sz="1400" smtClean="0"/>
              <a:t>Land usage hand-labeled as one of six categories</a:t>
            </a:r>
          </a:p>
          <a:p>
            <a:pPr algn="l"/>
            <a:endParaRPr lang="en-US" sz="1400"/>
          </a:p>
          <a:p>
            <a:pPr algn="l"/>
            <a:r>
              <a:rPr lang="en-US" sz="1400" smtClean="0"/>
              <a:t>Goal: Predict land usage using spectral bands at four frequencies</a:t>
            </a:r>
            <a:endParaRPr lang="en-US" sz="1400"/>
          </a:p>
        </p:txBody>
      </p:sp>
    </p:spTree>
    <p:extLst>
      <p:ext uri="{BB962C8B-B14F-4D97-AF65-F5344CB8AC3E}">
        <p14:creationId xmlns:p14="http://schemas.microsoft.com/office/powerpoint/2010/main" val="3439730775"/>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663" y="3238500"/>
            <a:ext cx="8601074" cy="1828800"/>
          </a:xfrm>
        </p:spPr>
        <p:txBody>
          <a:bodyPr/>
          <a:lstStyle/>
          <a:p>
            <a:pPr>
              <a:defRPr/>
            </a:pPr>
            <a:r>
              <a:rPr lang="en-US" sz="7500" smtClean="0"/>
              <a:t>III. UNSupervised Learning</a:t>
            </a:r>
            <a:endParaRPr lang="en-US" sz="7500" dirty="0"/>
          </a:p>
        </p:txBody>
      </p:sp>
      <p:sp>
        <p:nvSpPr>
          <p:cNvPr id="4" name="Content Placeholder 3"/>
          <p:cNvSpPr>
            <a:spLocks noGrp="1"/>
          </p:cNvSpPr>
          <p:nvPr>
            <p:ph sz="quarter" idx="11"/>
          </p:nvPr>
        </p:nvSpPr>
        <p:spPr>
          <a:xfrm>
            <a:off x="371475" y="495300"/>
            <a:ext cx="6400800" cy="304800"/>
          </a:xfrm>
        </p:spPr>
        <p:txBody>
          <a:bodyPr wrap="square" lIns="91440" tIns="45720" rIns="91440" bIns="45720" numCol="1" anchor="t" anchorCtr="0" compatLnSpc="1">
            <a:prstTxWarp prst="textNoShape">
              <a:avLst/>
            </a:prstTxWarp>
          </a:bodyPr>
          <a:lstStyle/>
          <a:p>
            <a:pPr marL="0" indent="0"/>
            <a:r>
              <a:rPr lang="en-US" cap="none" smtClean="0">
                <a:latin typeface="PFDinTextCompPro-Bold" charset="0"/>
                <a:ea typeface="ヒラギノ角ゴ ProN W3" charset="0"/>
                <a:cs typeface="ヒラギノ角ゴ ProN W3" charset="0"/>
              </a:rPr>
              <a:t>DATA </a:t>
            </a:r>
            <a:r>
              <a:rPr lang="en-US" cap="none" dirty="0" smtClean="0">
                <a:latin typeface="PFDinTextCompPro-Bold" charset="0"/>
                <a:ea typeface="ヒラギノ角ゴ ProN W3" charset="0"/>
                <a:cs typeface="ヒラギノ角ゴ ProN W3" charset="0"/>
              </a:rPr>
              <a:t>SCIENCE</a:t>
            </a:r>
            <a:endParaRPr lang="en-US" cap="none" dirty="0">
              <a:latin typeface="PFDinTextCompPro-Bold" charset="0"/>
              <a:ea typeface="ヒラギノ角ゴ ProN W3" charset="0"/>
              <a:cs typeface="ヒラギノ角ゴ ProN W3" charset="0"/>
            </a:endParaRPr>
          </a:p>
        </p:txBody>
      </p:sp>
    </p:spTree>
    <p:extLst>
      <p:ext uri="{BB962C8B-B14F-4D97-AF65-F5344CB8AC3E}">
        <p14:creationId xmlns:p14="http://schemas.microsoft.com/office/powerpoint/2010/main" val="1178366261"/>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UNSupervised </a:t>
            </a:r>
            <a:r>
              <a:rPr lang="en-US"/>
              <a:t>Learning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17</a:t>
            </a:fld>
            <a:endParaRPr lang="en-US"/>
          </a:p>
        </p:txBody>
      </p:sp>
      <p:sp>
        <p:nvSpPr>
          <p:cNvPr id="5" name="Rectangle 4"/>
          <p:cNvSpPr/>
          <p:nvPr/>
        </p:nvSpPr>
        <p:spPr>
          <a:xfrm>
            <a:off x="642937" y="1164372"/>
            <a:ext cx="8001000" cy="3477875"/>
          </a:xfrm>
          <a:prstGeom prst="rect">
            <a:avLst/>
          </a:prstGeom>
        </p:spPr>
        <p:txBody>
          <a:bodyPr wrap="square">
            <a:spAutoFit/>
          </a:bodyPr>
          <a:lstStyle/>
          <a:p>
            <a:pPr marL="285750" indent="-285750" algn="l">
              <a:buFont typeface="Arial"/>
              <a:buChar char="•"/>
            </a:pPr>
            <a:r>
              <a:rPr lang="en-US" sz="2000" smtClean="0"/>
              <a:t>No response variable </a:t>
            </a:r>
            <a:r>
              <a:rPr lang="en-US" sz="2000" smtClean="0"/>
              <a:t>y, </a:t>
            </a:r>
            <a:r>
              <a:rPr lang="en-US" sz="2000" smtClean="0"/>
              <a:t>just a set of predictors X</a:t>
            </a:r>
          </a:p>
          <a:p>
            <a:pPr marL="285750" indent="-285750" algn="l">
              <a:buFont typeface="Arial"/>
              <a:buChar char="•"/>
            </a:pPr>
            <a:r>
              <a:rPr lang="en-US" sz="2000" smtClean="0"/>
              <a:t>Objective is more fuzzy:</a:t>
            </a:r>
          </a:p>
          <a:p>
            <a:pPr marL="614363" lvl="1" indent="-285750" algn="l">
              <a:buFont typeface="Arial"/>
              <a:buChar char="•"/>
            </a:pPr>
            <a:r>
              <a:rPr lang="en-US" sz="2000" smtClean="0"/>
              <a:t>Find groups of observations that behave similarly</a:t>
            </a:r>
          </a:p>
          <a:p>
            <a:pPr marL="614363" lvl="1" indent="-285750" algn="l">
              <a:buFont typeface="Arial"/>
              <a:buChar char="•"/>
            </a:pPr>
            <a:r>
              <a:rPr lang="en-US" sz="2000" smtClean="0"/>
              <a:t>Find predictors that behave similarly</a:t>
            </a:r>
          </a:p>
          <a:p>
            <a:pPr marL="614363" lvl="1" indent="-285750" algn="l">
              <a:buFont typeface="Arial"/>
              <a:buChar char="•"/>
            </a:pPr>
            <a:r>
              <a:rPr lang="en-US" sz="2000" smtClean="0"/>
              <a:t>Find linear combinations of features that explain most of the variation in the data</a:t>
            </a:r>
          </a:p>
          <a:p>
            <a:pPr marL="285750" indent="-285750" algn="l">
              <a:buFont typeface="Arial"/>
              <a:buChar char="•"/>
            </a:pPr>
            <a:r>
              <a:rPr lang="en-US" sz="2000" smtClean="0"/>
              <a:t>Difficult to evaluate how well you are doing</a:t>
            </a:r>
          </a:p>
          <a:p>
            <a:pPr marL="285750" indent="-285750" algn="l">
              <a:buFont typeface="Arial"/>
              <a:buChar char="•"/>
            </a:pPr>
            <a:r>
              <a:rPr lang="en-US" sz="2000" smtClean="0"/>
              <a:t>Data is easier to obtain for unsupervised learning since it can be “unlabeled</a:t>
            </a:r>
            <a:r>
              <a:rPr lang="en-US" sz="2000" smtClean="0"/>
              <a:t>” (i.e., it hasn’t been labeled with a response)</a:t>
            </a:r>
            <a:endParaRPr lang="en-US" sz="2000" smtClean="0"/>
          </a:p>
          <a:p>
            <a:pPr marL="285750" indent="-285750" algn="l">
              <a:buFont typeface="Arial"/>
              <a:buChar char="•"/>
            </a:pPr>
            <a:r>
              <a:rPr lang="en-US" sz="2000" smtClean="0"/>
              <a:t>Sometimes useful as a preprocessing step for supervised learning</a:t>
            </a:r>
          </a:p>
          <a:p>
            <a:pPr marL="285750" indent="-285750" algn="l">
              <a:buFont typeface="Arial"/>
              <a:buChar char="•"/>
            </a:pPr>
            <a:r>
              <a:rPr lang="en-US" sz="2000" smtClean="0"/>
              <a:t>Common techniques: clustering, principal components analysis</a:t>
            </a:r>
          </a:p>
        </p:txBody>
      </p:sp>
    </p:spTree>
    <p:extLst>
      <p:ext uri="{BB962C8B-B14F-4D97-AF65-F5344CB8AC3E}">
        <p14:creationId xmlns:p14="http://schemas.microsoft.com/office/powerpoint/2010/main" val="42826014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Clustering Example</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18</a:t>
            </a:fld>
            <a:endParaRPr lang="en-US"/>
          </a:p>
        </p:txBody>
      </p:sp>
      <p:sp>
        <p:nvSpPr>
          <p:cNvPr id="5" name="Rectangle 4"/>
          <p:cNvSpPr/>
          <p:nvPr/>
        </p:nvSpPr>
        <p:spPr>
          <a:xfrm>
            <a:off x="642937" y="930414"/>
            <a:ext cx="8001000" cy="707886"/>
          </a:xfrm>
          <a:prstGeom prst="rect">
            <a:avLst/>
          </a:prstGeom>
        </p:spPr>
        <p:txBody>
          <a:bodyPr wrap="square">
            <a:spAutoFit/>
          </a:bodyPr>
          <a:lstStyle/>
          <a:p>
            <a:pPr marL="285750" indent="-285750" algn="l">
              <a:buFont typeface="Arial"/>
              <a:buChar char="•"/>
            </a:pPr>
            <a:r>
              <a:rPr lang="en-US" sz="2000"/>
              <a:t>Classify a tissue sample into one of several cancer classes, based on a gene expression</a:t>
            </a:r>
            <a:endParaRPr lang="en-US" sz="2000" smtClean="0"/>
          </a:p>
        </p:txBody>
      </p:sp>
      <p:sp>
        <p:nvSpPr>
          <p:cNvPr id="2" name="TextBox 1"/>
          <p:cNvSpPr txBox="1"/>
          <p:nvPr/>
        </p:nvSpPr>
        <p:spPr>
          <a:xfrm>
            <a:off x="4376737" y="1627644"/>
            <a:ext cx="4495800" cy="2677656"/>
          </a:xfrm>
          <a:prstGeom prst="rect">
            <a:avLst/>
          </a:prstGeom>
          <a:noFill/>
        </p:spPr>
        <p:txBody>
          <a:bodyPr wrap="square" rtlCol="0">
            <a:spAutoFit/>
          </a:bodyPr>
          <a:lstStyle/>
          <a:p>
            <a:pPr algn="l"/>
            <a:r>
              <a:rPr lang="en-US" sz="1400" smtClean="0"/>
              <a:t>Gene expression data</a:t>
            </a:r>
          </a:p>
          <a:p>
            <a:pPr marL="285750" indent="-285750" algn="l">
              <a:buFont typeface="Arial" panose="020B0604020202020204" pitchFamily="34" charset="0"/>
              <a:buChar char="•"/>
            </a:pPr>
            <a:r>
              <a:rPr lang="en-US" sz="1400" smtClean="0"/>
              <a:t>Each row is a gene (p=8000)</a:t>
            </a:r>
          </a:p>
          <a:p>
            <a:pPr marL="285750" indent="-285750" algn="l">
              <a:buFont typeface="Arial" panose="020B0604020202020204" pitchFamily="34" charset="0"/>
              <a:buChar char="•"/>
            </a:pPr>
            <a:r>
              <a:rPr lang="en-US" sz="1400" smtClean="0"/>
              <a:t>Each column is a woman with breast cancer (n=88)</a:t>
            </a:r>
          </a:p>
          <a:p>
            <a:pPr algn="l"/>
            <a:endParaRPr lang="en-US" sz="1400" smtClean="0"/>
          </a:p>
          <a:p>
            <a:pPr algn="l"/>
            <a:r>
              <a:rPr lang="en-US" sz="1400" smtClean="0"/>
              <a:t>Heatmap represents level of gene expression for each gene and each patient</a:t>
            </a:r>
          </a:p>
          <a:p>
            <a:pPr algn="l"/>
            <a:endParaRPr lang="en-US" sz="1400" smtClean="0"/>
          </a:p>
          <a:p>
            <a:pPr algn="l"/>
            <a:r>
              <a:rPr lang="en-US" sz="1400" smtClean="0"/>
              <a:t>Goal: Locate subcategories of breast cancer showing different gene expressions</a:t>
            </a:r>
          </a:p>
          <a:p>
            <a:pPr algn="l"/>
            <a:endParaRPr lang="en-US" sz="1400" smtClean="0"/>
          </a:p>
          <a:p>
            <a:pPr algn="l"/>
            <a:r>
              <a:rPr lang="en-US" sz="1400" smtClean="0"/>
              <a:t>Technique: Hierarchical clustering applied to the columns, resulting in six sub-groups of patients</a:t>
            </a:r>
            <a:endParaRPr lang="en-US" sz="1400"/>
          </a:p>
        </p:txBody>
      </p:sp>
      <p:sp>
        <p:nvSpPr>
          <p:cNvPr id="9" name="TextBox 8"/>
          <p:cNvSpPr txBox="1"/>
          <p:nvPr/>
        </p:nvSpPr>
        <p:spPr>
          <a:xfrm>
            <a:off x="4529137" y="4775656"/>
            <a:ext cx="4495800" cy="215444"/>
          </a:xfrm>
          <a:prstGeom prst="rect">
            <a:avLst/>
          </a:prstGeom>
          <a:noFill/>
        </p:spPr>
        <p:txBody>
          <a:bodyPr wrap="square" rtlCol="0">
            <a:spAutoFit/>
          </a:bodyPr>
          <a:lstStyle/>
          <a:p>
            <a:pPr algn="l"/>
            <a:r>
              <a:rPr lang="en-US" sz="800"/>
              <a:t>Source: https://class.stanford.edu/c4x/HumanitiesScience/StatLearning/asset/introduction.pdf</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737" y="1646307"/>
            <a:ext cx="3200400" cy="3457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977094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Clustering Example</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19</a:t>
            </a:fld>
            <a:endParaRPr lang="en-US"/>
          </a:p>
        </p:txBody>
      </p:sp>
      <p:sp>
        <p:nvSpPr>
          <p:cNvPr id="5" name="Rectangle 4"/>
          <p:cNvSpPr/>
          <p:nvPr/>
        </p:nvSpPr>
        <p:spPr>
          <a:xfrm>
            <a:off x="642937" y="930414"/>
            <a:ext cx="8001000" cy="707886"/>
          </a:xfrm>
          <a:prstGeom prst="rect">
            <a:avLst/>
          </a:prstGeom>
        </p:spPr>
        <p:txBody>
          <a:bodyPr wrap="square">
            <a:spAutoFit/>
          </a:bodyPr>
          <a:lstStyle/>
          <a:p>
            <a:pPr marL="285750" indent="-285750" algn="l">
              <a:buFont typeface="Arial"/>
              <a:buChar char="•"/>
            </a:pPr>
            <a:r>
              <a:rPr lang="en-US" sz="2000" smtClean="0"/>
              <a:t>Classify </a:t>
            </a:r>
            <a:r>
              <a:rPr lang="en-US" sz="2000"/>
              <a:t>US residential neighborhoods into 67 unique segments based on demographic and socioeconomic </a:t>
            </a:r>
            <a:r>
              <a:rPr lang="en-US" sz="2000" smtClean="0"/>
              <a:t>characteristics</a:t>
            </a:r>
          </a:p>
        </p:txBody>
      </p:sp>
      <p:sp>
        <p:nvSpPr>
          <p:cNvPr id="2" name="TextBox 1"/>
          <p:cNvSpPr txBox="1"/>
          <p:nvPr/>
        </p:nvSpPr>
        <p:spPr>
          <a:xfrm>
            <a:off x="5214937" y="1856244"/>
            <a:ext cx="3581400" cy="2677656"/>
          </a:xfrm>
          <a:prstGeom prst="rect">
            <a:avLst/>
          </a:prstGeom>
          <a:noFill/>
        </p:spPr>
        <p:txBody>
          <a:bodyPr wrap="square" rtlCol="0">
            <a:spAutoFit/>
          </a:bodyPr>
          <a:lstStyle/>
          <a:p>
            <a:pPr algn="l"/>
            <a:r>
              <a:rPr lang="en-US" sz="1400" smtClean="0"/>
              <a:t>Metro Renters:</a:t>
            </a:r>
          </a:p>
          <a:p>
            <a:pPr algn="l"/>
            <a:endParaRPr lang="en-US" sz="1400"/>
          </a:p>
          <a:p>
            <a:pPr algn="l"/>
            <a:r>
              <a:rPr lang="en-US" sz="1400" smtClean="0"/>
              <a:t>Young, mobile, educated, or still in school, we live alone or with a roommate in rented apartments or condos in the center of the city. Long hours and hard work don’t deter us; we’re willing to take risks to get to the top of our professions… We buy groceries at Whole Foods and Trader Joe’s and shop for clothes at Banana Republic, Nordstrom, and Gap. We practice yoga, go skiing, and attend Pilates sessions.</a:t>
            </a:r>
            <a:endParaRPr lang="en-US" sz="1400"/>
          </a:p>
        </p:txBody>
      </p:sp>
      <p:sp>
        <p:nvSpPr>
          <p:cNvPr id="9" name="TextBox 8"/>
          <p:cNvSpPr txBox="1"/>
          <p:nvPr/>
        </p:nvSpPr>
        <p:spPr>
          <a:xfrm>
            <a:off x="5214937" y="4775656"/>
            <a:ext cx="3810000" cy="215444"/>
          </a:xfrm>
          <a:prstGeom prst="rect">
            <a:avLst/>
          </a:prstGeom>
          <a:noFill/>
        </p:spPr>
        <p:txBody>
          <a:bodyPr wrap="square" rtlCol="0">
            <a:spAutoFit/>
          </a:bodyPr>
          <a:lstStyle/>
          <a:p>
            <a:pPr algn="l"/>
            <a:r>
              <a:rPr lang="en-US" sz="800"/>
              <a:t>Source: http://www.esri.com/landing-pages/tapestry/</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347" y="1638299"/>
            <a:ext cx="4267200" cy="3431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82930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ctrTitle"/>
          </p:nvPr>
        </p:nvSpPr>
        <p:spPr bwMode="auto">
          <a:xfrm>
            <a:off x="519112" y="1066800"/>
            <a:ext cx="8429625" cy="36957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lnSpc>
                <a:spcPts val="3600"/>
              </a:lnSpc>
              <a:defRPr/>
            </a:pPr>
            <a:r>
              <a:rPr lang="en-US" sz="3000" smtClean="0">
                <a:latin typeface="PFDinTextCompPro-Bold" charset="0"/>
                <a:ea typeface="ヒラギノ角ゴ ProN W6" charset="0"/>
                <a:cs typeface="ヒラギノ角ゴ ProN W6" charset="0"/>
              </a:rPr>
              <a:t/>
            </a:r>
            <a:br>
              <a:rPr lang="en-US" sz="3000" smtClean="0">
                <a:latin typeface="PFDinTextCompPro-Bold" charset="0"/>
                <a:ea typeface="ヒラギノ角ゴ ProN W6" charset="0"/>
                <a:cs typeface="ヒラギノ角ゴ ProN W6" charset="0"/>
              </a:rPr>
            </a:br>
            <a:r>
              <a:rPr lang="en-US" sz="3000" smtClean="0">
                <a:latin typeface="PFDinTextCompPro-Bold" charset="0"/>
                <a:ea typeface="ヒラギノ角ゴ ProN W6" charset="0"/>
                <a:cs typeface="ヒラギノ角ゴ ProN W6" charset="0"/>
              </a:rPr>
              <a:t>I</a:t>
            </a:r>
            <a:r>
              <a:rPr lang="en-US" sz="3000" dirty="0" smtClean="0">
                <a:latin typeface="PFDinTextCompPro-Bold" charset="0"/>
                <a:ea typeface="ヒラギノ角ゴ ProN W6" charset="0"/>
                <a:cs typeface="ヒラギノ角ゴ ProN W6" charset="0"/>
              </a:rPr>
              <a:t>. what is machine learning?</a:t>
            </a:r>
            <a:br>
              <a:rPr lang="en-US" sz="3000" dirty="0" smtClean="0">
                <a:latin typeface="PFDinTextCompPro-Bold" charset="0"/>
                <a:ea typeface="ヒラギノ角ゴ ProN W6" charset="0"/>
                <a:cs typeface="ヒラギノ角ゴ ProN W6" charset="0"/>
              </a:rPr>
            </a:br>
            <a:r>
              <a:rPr lang="en-US" sz="3000" dirty="0" err="1" smtClean="0">
                <a:latin typeface="PFDinTextCompPro-Bold" charset="0"/>
                <a:ea typeface="ヒラギノ角ゴ ProN W6" charset="0"/>
                <a:cs typeface="ヒラギノ角ゴ ProN W6" charset="0"/>
              </a:rPr>
              <a:t>iI</a:t>
            </a:r>
            <a:r>
              <a:rPr lang="en-US" sz="3000" smtClean="0">
                <a:latin typeface="PFDinTextCompPro-Bold" charset="0"/>
                <a:ea typeface="ヒラギノ角ゴ ProN W6" charset="0"/>
                <a:cs typeface="ヒラギノ角ゴ ProN W6" charset="0"/>
              </a:rPr>
              <a:t>. Supervised Learning</a:t>
            </a:r>
            <a:br>
              <a:rPr lang="en-US" sz="3000" smtClean="0">
                <a:latin typeface="PFDinTextCompPro-Bold" charset="0"/>
                <a:ea typeface="ヒラギノ角ゴ ProN W6" charset="0"/>
                <a:cs typeface="ヒラギノ角ゴ ProN W6" charset="0"/>
              </a:rPr>
            </a:br>
            <a:r>
              <a:rPr lang="en-US" sz="3000" smtClean="0">
                <a:latin typeface="PFDinTextCompPro-Bold" charset="0"/>
                <a:ea typeface="ヒラギノ角ゴ ProN W6" charset="0"/>
                <a:cs typeface="ヒラギノ角ゴ ProN W6" charset="0"/>
              </a:rPr>
              <a:t>III. Unsupervised Learning</a:t>
            </a:r>
            <a:br>
              <a:rPr lang="en-US" sz="3000" smtClean="0">
                <a:latin typeface="PFDinTextCompPro-Bold" charset="0"/>
                <a:ea typeface="ヒラギノ角ゴ ProN W6" charset="0"/>
                <a:cs typeface="ヒラギノ角ゴ ProN W6" charset="0"/>
              </a:rPr>
            </a:br>
            <a:r>
              <a:rPr lang="en-US" sz="3000" smtClean="0">
                <a:latin typeface="PFDinTextCompPro-Bold" charset="0"/>
                <a:ea typeface="ヒラギノ角ゴ ProN W6" charset="0"/>
                <a:cs typeface="ヒラギノ角ゴ ProN W6" charset="0"/>
              </a:rPr>
              <a:t>IV. Summary</a:t>
            </a:r>
            <a:br>
              <a:rPr lang="en-US" sz="3000" smtClean="0">
                <a:latin typeface="PFDinTextCompPro-Bold" charset="0"/>
                <a:ea typeface="ヒラギノ角ゴ ProN W6" charset="0"/>
                <a:cs typeface="ヒラギノ角ゴ ProN W6" charset="0"/>
              </a:rPr>
            </a:br>
            <a:r>
              <a:rPr lang="en-US" sz="3000" smtClean="0">
                <a:latin typeface="PFDinTextCompPro-Bold" charset="0"/>
                <a:ea typeface="ヒラギノ角ゴ ProN W6" charset="0"/>
                <a:cs typeface="ヒラギノ角ゴ ProN W6" charset="0"/>
              </a:rPr>
              <a:t>V. </a:t>
            </a:r>
            <a:r>
              <a:rPr lang="en-US" sz="3000" dirty="0" smtClean="0">
                <a:latin typeface="PFDinTextCompPro-Bold" charset="0"/>
                <a:ea typeface="ヒラギノ角ゴ ProN W6" charset="0"/>
                <a:cs typeface="ヒラギノ角ゴ ProN W6" charset="0"/>
              </a:rPr>
              <a:t>Classification </a:t>
            </a:r>
            <a:r>
              <a:rPr lang="en-US" sz="3000" smtClean="0">
                <a:latin typeface="PFDinTextCompPro-Bold" charset="0"/>
                <a:ea typeface="ヒラギノ角ゴ ProN W6" charset="0"/>
                <a:cs typeface="ヒラギノ角ゴ ProN W6" charset="0"/>
              </a:rPr>
              <a:t>with K-Nearest </a:t>
            </a:r>
            <a:r>
              <a:rPr lang="en-US" sz="3000" dirty="0" smtClean="0">
                <a:latin typeface="PFDinTextCompPro-Bold" charset="0"/>
                <a:ea typeface="ヒラギノ角ゴ ProN W6" charset="0"/>
                <a:cs typeface="ヒラギノ角ゴ ProN W6" charset="0"/>
              </a:rPr>
              <a:t>Neighbors</a:t>
            </a:r>
            <a:endParaRPr lang="en-US" sz="3000" cap="none" dirty="0">
              <a:latin typeface="PFDinTextCompPro-Bold" charset="0"/>
              <a:ea typeface="ヒラギノ角ゴ ProN W6" charset="0"/>
              <a:cs typeface="ヒラギノ角ゴ ProN W6" charset="0"/>
            </a:endParaRPr>
          </a:p>
        </p:txBody>
      </p:sp>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dirty="0" smtClean="0">
                <a:latin typeface="PFDinTextCompPro-Bold" charset="0"/>
                <a:ea typeface="ＭＳ Ｐゴシック" charset="0"/>
                <a:cs typeface="PFDinTextCompPro-Bold" charset="0"/>
                <a:sym typeface="PFDinTextCompPro-Bold" charset="0"/>
              </a:rPr>
              <a:t>agenda</a:t>
            </a:r>
          </a:p>
          <a:p>
            <a:pPr eaLnBrk="1" hangingPunct="1">
              <a:lnSpc>
                <a:spcPts val="2448"/>
              </a:lnSpc>
              <a:defRPr/>
            </a:pP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2</a:t>
            </a:fld>
            <a:endParaRPr lang="en-US"/>
          </a:p>
        </p:txBody>
      </p:sp>
    </p:spTree>
    <p:extLst>
      <p:ext uri="{BB962C8B-B14F-4D97-AF65-F5344CB8AC3E}">
        <p14:creationId xmlns:p14="http://schemas.microsoft.com/office/powerpoint/2010/main" val="820825700"/>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663" y="3848100"/>
            <a:ext cx="8426450" cy="1219200"/>
          </a:xfrm>
        </p:spPr>
        <p:txBody>
          <a:bodyPr/>
          <a:lstStyle/>
          <a:p>
            <a:pPr>
              <a:defRPr/>
            </a:pPr>
            <a:r>
              <a:rPr lang="en-US" sz="7500" smtClean="0"/>
              <a:t>IV. Summary</a:t>
            </a:r>
            <a:endParaRPr lang="en-US" sz="7500" dirty="0"/>
          </a:p>
        </p:txBody>
      </p:sp>
      <p:sp>
        <p:nvSpPr>
          <p:cNvPr id="4" name="Content Placeholder 3"/>
          <p:cNvSpPr>
            <a:spLocks noGrp="1"/>
          </p:cNvSpPr>
          <p:nvPr>
            <p:ph sz="quarter" idx="11"/>
          </p:nvPr>
        </p:nvSpPr>
        <p:spPr>
          <a:xfrm>
            <a:off x="371475" y="495300"/>
            <a:ext cx="6400800" cy="304800"/>
          </a:xfrm>
        </p:spPr>
        <p:txBody>
          <a:bodyPr wrap="square" lIns="91440" tIns="45720" rIns="91440" bIns="45720" numCol="1" anchor="t" anchorCtr="0" compatLnSpc="1">
            <a:prstTxWarp prst="textNoShape">
              <a:avLst/>
            </a:prstTxWarp>
          </a:bodyPr>
          <a:lstStyle/>
          <a:p>
            <a:pPr marL="0" indent="0"/>
            <a:r>
              <a:rPr lang="en-US" cap="none" smtClean="0">
                <a:latin typeface="PFDinTextCompPro-Bold" charset="0"/>
                <a:ea typeface="ヒラギノ角ゴ ProN W3" charset="0"/>
                <a:cs typeface="ヒラギノ角ゴ ProN W3" charset="0"/>
              </a:rPr>
              <a:t>DATA </a:t>
            </a:r>
            <a:r>
              <a:rPr lang="en-US" cap="none" dirty="0" smtClean="0">
                <a:latin typeface="PFDinTextCompPro-Bold" charset="0"/>
                <a:ea typeface="ヒラギノ角ゴ ProN W3" charset="0"/>
                <a:cs typeface="ヒラギノ角ゴ ProN W3" charset="0"/>
              </a:rPr>
              <a:t>SCIENCE</a:t>
            </a:r>
            <a:endParaRPr lang="en-US" cap="none" dirty="0">
              <a:latin typeface="PFDinTextCompPro-Bold" charset="0"/>
              <a:ea typeface="ヒラギノ角ゴ ProN W3" charset="0"/>
              <a:cs typeface="ヒラギノ角ゴ ProN W3" charset="0"/>
            </a:endParaRPr>
          </a:p>
        </p:txBody>
      </p:sp>
    </p:spTree>
    <p:extLst>
      <p:ext uri="{BB962C8B-B14F-4D97-AF65-F5344CB8AC3E}">
        <p14:creationId xmlns:p14="http://schemas.microsoft.com/office/powerpoint/2010/main" val="376824514"/>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Supervised Vs. Unsupervised Learning</a:t>
            </a:r>
            <a:endParaRPr lang="en-US" dirty="0" smtClean="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21</a:t>
            </a:fld>
            <a:endParaRPr lang="en-US"/>
          </a:p>
        </p:txBody>
      </p:sp>
      <p:cxnSp>
        <p:nvCxnSpPr>
          <p:cNvPr id="3" name="Straight Connector 2"/>
          <p:cNvCxnSpPr/>
          <p:nvPr/>
        </p:nvCxnSpPr>
        <p:spPr bwMode="auto">
          <a:xfrm>
            <a:off x="3233737" y="1485900"/>
            <a:ext cx="0" cy="213360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 name="Straight Connector 5"/>
          <p:cNvCxnSpPr/>
          <p:nvPr/>
        </p:nvCxnSpPr>
        <p:spPr bwMode="auto">
          <a:xfrm>
            <a:off x="642937" y="1866900"/>
            <a:ext cx="8229600" cy="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9" name="TextBox 8"/>
          <p:cNvSpPr txBox="1"/>
          <p:nvPr/>
        </p:nvSpPr>
        <p:spPr>
          <a:xfrm>
            <a:off x="3690937" y="1104900"/>
            <a:ext cx="5486400" cy="707886"/>
          </a:xfrm>
          <a:prstGeom prst="rect">
            <a:avLst/>
          </a:prstGeom>
          <a:noFill/>
        </p:spPr>
        <p:txBody>
          <a:bodyPr wrap="square" rtlCol="0">
            <a:spAutoFit/>
          </a:bodyPr>
          <a:lstStyle/>
          <a:p>
            <a:pPr algn="l"/>
            <a:r>
              <a:rPr lang="en-US" sz="4000" dirty="0">
                <a:latin typeface="PFDinTextCompPro-MediumItalic"/>
                <a:cs typeface="PFDinTextCompPro-MediumItalic"/>
              </a:rPr>
              <a:t>c</a:t>
            </a:r>
            <a:r>
              <a:rPr lang="en-US" sz="4000" dirty="0" smtClean="0">
                <a:latin typeface="PFDinTextCompPro-MediumItalic"/>
                <a:cs typeface="PFDinTextCompPro-MediumItalic"/>
              </a:rPr>
              <a:t>ontinuous		categorical</a:t>
            </a:r>
          </a:p>
        </p:txBody>
      </p:sp>
      <p:sp>
        <p:nvSpPr>
          <p:cNvPr id="7" name="TextBox 6"/>
          <p:cNvSpPr txBox="1"/>
          <p:nvPr/>
        </p:nvSpPr>
        <p:spPr>
          <a:xfrm>
            <a:off x="566737" y="1991261"/>
            <a:ext cx="8289181" cy="1323439"/>
          </a:xfrm>
          <a:prstGeom prst="rect">
            <a:avLst/>
          </a:prstGeom>
          <a:noFill/>
        </p:spPr>
        <p:txBody>
          <a:bodyPr wrap="none" rtlCol="0">
            <a:spAutoFit/>
          </a:bodyPr>
          <a:lstStyle/>
          <a:p>
            <a:pPr algn="l"/>
            <a:r>
              <a:rPr lang="en-US" sz="4000" dirty="0" smtClean="0">
                <a:latin typeface="PFDinTextCompPro-MediumItalic"/>
                <a:cs typeface="PFDinTextCompPro-MediumItalic"/>
              </a:rPr>
              <a:t>  supervised</a:t>
            </a:r>
            <a:r>
              <a:rPr lang="en-US" sz="4000" i="1" dirty="0" smtClean="0">
                <a:latin typeface="PFDinTextCompPro-Italic"/>
                <a:cs typeface="PFDinTextCompPro-Italic"/>
              </a:rPr>
              <a:t>	</a:t>
            </a:r>
            <a:r>
              <a:rPr lang="en-US" sz="4000" i="1" dirty="0">
                <a:latin typeface="PFDinTextCompPro-Italic"/>
                <a:cs typeface="PFDinTextCompPro-Italic"/>
              </a:rPr>
              <a:t> </a:t>
            </a:r>
            <a:r>
              <a:rPr lang="en-US" sz="4000" i="1" dirty="0" smtClean="0">
                <a:latin typeface="PFDinTextCompPro-Italic"/>
                <a:cs typeface="PFDinTextCompPro-Italic"/>
              </a:rPr>
              <a:t>    </a:t>
            </a:r>
            <a:r>
              <a:rPr lang="en-US" sz="4000" dirty="0" smtClean="0">
                <a:latin typeface="PFDinTextCompPro-Italic"/>
                <a:cs typeface="PFDinTextCompPro-Italic"/>
              </a:rPr>
              <a:t>regression	    classification</a:t>
            </a:r>
            <a:endParaRPr lang="en-US" sz="4000" i="1" dirty="0" smtClean="0">
              <a:latin typeface="PFDinTextCompPro-Italic"/>
              <a:cs typeface="PFDinTextCompPro-Italic"/>
            </a:endParaRPr>
          </a:p>
          <a:p>
            <a:pPr algn="l"/>
            <a:r>
              <a:rPr lang="en-US" sz="4000" dirty="0" smtClean="0">
                <a:latin typeface="PFDinTextCompPro-MediumItalic"/>
                <a:cs typeface="PFDinTextCompPro-MediumItalic"/>
              </a:rPr>
              <a:t>unsupervised</a:t>
            </a:r>
            <a:r>
              <a:rPr lang="en-US" sz="4000" dirty="0">
                <a:latin typeface="PFDinTextCompPro-Italic"/>
                <a:cs typeface="PFDinTextCompPro-Italic"/>
              </a:rPr>
              <a:t>	</a:t>
            </a:r>
            <a:r>
              <a:rPr lang="en-US" sz="4000" dirty="0" smtClean="0">
                <a:latin typeface="PFDinTextCompPro-Italic"/>
                <a:cs typeface="PFDinTextCompPro-Italic"/>
              </a:rPr>
              <a:t> </a:t>
            </a:r>
            <a:r>
              <a:rPr lang="en-US" sz="3000" dirty="0" smtClean="0">
                <a:latin typeface="PFDinTextCompPro-Italic"/>
                <a:cs typeface="PFDinTextCompPro-Italic"/>
              </a:rPr>
              <a:t>dimension reduction</a:t>
            </a:r>
            <a:r>
              <a:rPr lang="en-US" sz="4000" dirty="0" smtClean="0">
                <a:latin typeface="PFDinTextCompPro-Italic"/>
                <a:cs typeface="PFDinTextCompPro-Italic"/>
              </a:rPr>
              <a:t>	      clustering</a:t>
            </a:r>
            <a:endParaRPr lang="en-US" sz="4000" i="1" dirty="0"/>
          </a:p>
        </p:txBody>
      </p:sp>
    </p:spTree>
    <p:extLst>
      <p:ext uri="{BB962C8B-B14F-4D97-AF65-F5344CB8AC3E}">
        <p14:creationId xmlns:p14="http://schemas.microsoft.com/office/powerpoint/2010/main" val="4125834433"/>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Supervised Vs. Unsupervised Learning</a:t>
            </a:r>
            <a:endParaRPr lang="en-US" dirty="0" smtClean="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22</a:t>
            </a:fld>
            <a:endParaRPr lang="en-US"/>
          </a:p>
        </p:txBody>
      </p:sp>
      <p:pic>
        <p:nvPicPr>
          <p:cNvPr id="10" name="Picture 4" descr="image7.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40481" y="1028700"/>
            <a:ext cx="3600083" cy="3962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1" name="AutoShape 3"/>
          <p:cNvSpPr>
            <a:spLocks/>
          </p:cNvSpPr>
          <p:nvPr/>
        </p:nvSpPr>
        <p:spPr bwMode="auto">
          <a:xfrm>
            <a:off x="719137" y="1104900"/>
            <a:ext cx="3449220" cy="3733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buFont typeface="ArialUnicodeMS" charset="0"/>
              <a:buNone/>
            </a:pPr>
            <a:r>
              <a:rPr lang="en-US" sz="1800">
                <a:latin typeface="ArialUnicodeMS" charset="0"/>
                <a:cs typeface="ArialUnicodeMS" charset="0"/>
                <a:sym typeface="ArialUnicodeMS" charset="0"/>
              </a:rPr>
              <a:t>What type of problem is this?</a:t>
            </a:r>
            <a:endParaRPr lang="en-US"/>
          </a:p>
          <a:p>
            <a:pPr>
              <a:buFont typeface="ArialUnicodeMS" charset="0"/>
              <a:buNone/>
            </a:pPr>
            <a:endParaRPr lang="en-US" sz="1800">
              <a:latin typeface="ArialUnicodeMS" charset="0"/>
              <a:cs typeface="ArialUnicodeMS" charset="0"/>
              <a:sym typeface="ArialUnicodeMS" charset="0"/>
            </a:endParaRPr>
          </a:p>
          <a:p>
            <a:pPr>
              <a:buFont typeface="ArialUnicodeMS" charset="0"/>
              <a:buNone/>
            </a:pPr>
            <a:r>
              <a:rPr lang="en-US" sz="1800" b="1">
                <a:latin typeface="ArialUnicodeMS" charset="0"/>
                <a:cs typeface="ArialUnicodeMS" charset="0"/>
                <a:sym typeface="ArialUnicodeMS" charset="0"/>
              </a:rPr>
              <a:t>Music </a:t>
            </a:r>
            <a:r>
              <a:rPr lang="en-US" sz="1800" b="1" smtClean="0">
                <a:latin typeface="ArialUnicodeMS" charset="0"/>
                <a:cs typeface="ArialUnicodeMS" charset="0"/>
                <a:sym typeface="ArialUnicodeMS" charset="0"/>
              </a:rPr>
              <a:t>Recommendation</a:t>
            </a:r>
          </a:p>
          <a:p>
            <a:pPr>
              <a:buFont typeface="ArialUnicodeMS" charset="0"/>
              <a:buNone/>
            </a:pPr>
            <a:r>
              <a:rPr lang="en-US" sz="1800" i="1" smtClean="0">
                <a:latin typeface="ArialUnicodeMS" charset="0"/>
                <a:sym typeface="ArialUnicodeMS" charset="0"/>
              </a:rPr>
              <a:t>It could be either.</a:t>
            </a:r>
            <a:endParaRPr lang="en-US" i="1"/>
          </a:p>
          <a:p>
            <a:pPr>
              <a:buFont typeface="ArialUnicodeMS" charset="0"/>
              <a:buNone/>
            </a:pPr>
            <a:endParaRPr lang="en-US" sz="1800" smtClean="0">
              <a:latin typeface="ArialUnicodeMS" charset="0"/>
              <a:sym typeface="ArialUnicodeMS" charset="0"/>
            </a:endParaRPr>
          </a:p>
          <a:p>
            <a:pPr>
              <a:buFont typeface="ArialUnicodeMS" charset="0"/>
              <a:buNone/>
            </a:pPr>
            <a:r>
              <a:rPr lang="en-US" sz="1800" smtClean="0">
                <a:latin typeface="ArialUnicodeMS" charset="0"/>
                <a:sym typeface="ArialUnicodeMS" charset="0"/>
              </a:rPr>
              <a:t>Supervised Learning:</a:t>
            </a:r>
          </a:p>
          <a:p>
            <a:pPr>
              <a:buFont typeface="ArialUnicodeMS" charset="0"/>
              <a:buNone/>
            </a:pPr>
            <a:r>
              <a:rPr lang="en-US" sz="1800" smtClean="0">
                <a:latin typeface="ArialUnicodeMS" charset="0"/>
                <a:sym typeface="ArialUnicodeMS" charset="0"/>
              </a:rPr>
              <a:t>Predict </a:t>
            </a:r>
            <a:r>
              <a:rPr lang="en-US" sz="1800" smtClean="0">
                <a:latin typeface="ArialUnicodeMS" charset="0"/>
                <a:sym typeface="ArialUnicodeMS" charset="0"/>
              </a:rPr>
              <a:t>whether a user will ‘</a:t>
            </a:r>
            <a:r>
              <a:rPr lang="en-US" sz="1800" smtClean="0">
                <a:latin typeface="ArialUnicodeMS" charset="0"/>
                <a:sym typeface="ArialUnicodeMS" charset="0"/>
              </a:rPr>
              <a:t>thumbs up</a:t>
            </a:r>
            <a:r>
              <a:rPr lang="en-US" sz="1800" smtClean="0">
                <a:latin typeface="ArialUnicodeMS" charset="0"/>
                <a:sym typeface="ArialUnicodeMS" charset="0"/>
              </a:rPr>
              <a:t>’ a song</a:t>
            </a:r>
            <a:endParaRPr lang="en-US" sz="1800" smtClean="0">
              <a:latin typeface="ArialUnicodeMS" charset="0"/>
              <a:sym typeface="ArialUnicodeMS" charset="0"/>
            </a:endParaRPr>
          </a:p>
          <a:p>
            <a:pPr>
              <a:buFont typeface="ArialUnicodeMS" charset="0"/>
              <a:buNone/>
            </a:pPr>
            <a:endParaRPr lang="en-US" sz="1800">
              <a:latin typeface="ArialUnicodeMS" charset="0"/>
              <a:sym typeface="ArialUnicodeMS" charset="0"/>
            </a:endParaRPr>
          </a:p>
          <a:p>
            <a:pPr>
              <a:buFont typeface="ArialUnicodeMS" charset="0"/>
              <a:buNone/>
            </a:pPr>
            <a:r>
              <a:rPr lang="en-US" sz="1800" smtClean="0">
                <a:latin typeface="ArialUnicodeMS" charset="0"/>
                <a:sym typeface="ArialUnicodeMS" charset="0"/>
              </a:rPr>
              <a:t>Unsupervised Learning:</a:t>
            </a:r>
          </a:p>
          <a:p>
            <a:pPr>
              <a:buFont typeface="ArialUnicodeMS" charset="0"/>
              <a:buNone/>
            </a:pPr>
            <a:r>
              <a:rPr lang="en-US" sz="1800" smtClean="0">
                <a:latin typeface="ArialUnicodeMS" charset="0"/>
                <a:sym typeface="ArialUnicodeMS" charset="0"/>
              </a:rPr>
              <a:t>Cluster songs based on attributes and recommend songs in the same group</a:t>
            </a:r>
          </a:p>
        </p:txBody>
      </p:sp>
    </p:spTree>
    <p:extLst>
      <p:ext uri="{BB962C8B-B14F-4D97-AF65-F5344CB8AC3E}">
        <p14:creationId xmlns:p14="http://schemas.microsoft.com/office/powerpoint/2010/main" val="7139563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Machine Learning Vs. Statistical Learning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23</a:t>
            </a:fld>
            <a:endParaRPr lang="en-US"/>
          </a:p>
        </p:txBody>
      </p:sp>
      <p:sp>
        <p:nvSpPr>
          <p:cNvPr id="5" name="Rectangle 4"/>
          <p:cNvSpPr/>
          <p:nvPr/>
        </p:nvSpPr>
        <p:spPr>
          <a:xfrm>
            <a:off x="642937" y="1164372"/>
            <a:ext cx="8001000" cy="2862322"/>
          </a:xfrm>
          <a:prstGeom prst="rect">
            <a:avLst/>
          </a:prstGeom>
        </p:spPr>
        <p:txBody>
          <a:bodyPr wrap="square">
            <a:spAutoFit/>
          </a:bodyPr>
          <a:lstStyle/>
          <a:p>
            <a:pPr marL="285750" indent="-285750" algn="l">
              <a:buFont typeface="Arial"/>
              <a:buChar char="•"/>
            </a:pPr>
            <a:r>
              <a:rPr lang="en-US" sz="2000" smtClean="0"/>
              <a:t>Machine learning arose as a subfield of Artificial Intelligence</a:t>
            </a:r>
          </a:p>
          <a:p>
            <a:pPr marL="285750" indent="-285750" algn="l">
              <a:buFont typeface="Arial"/>
              <a:buChar char="•"/>
            </a:pPr>
            <a:r>
              <a:rPr lang="en-US" sz="2000" smtClean="0"/>
              <a:t>Statistical learning arose as a subfield of Statistics</a:t>
            </a:r>
          </a:p>
          <a:p>
            <a:pPr marL="285750" indent="-285750" algn="l">
              <a:buFont typeface="Arial"/>
              <a:buChar char="•"/>
            </a:pPr>
            <a:r>
              <a:rPr lang="en-US" sz="2000" smtClean="0"/>
              <a:t>There is much overlap:</a:t>
            </a:r>
          </a:p>
          <a:p>
            <a:pPr marL="614363" lvl="1" indent="-285750" algn="l">
              <a:buFont typeface="Arial"/>
              <a:buChar char="•"/>
            </a:pPr>
            <a:r>
              <a:rPr lang="en-US" sz="2000" smtClean="0"/>
              <a:t>Machine learning has a greater emphasis on large-scale applications and prediction accuracy</a:t>
            </a:r>
          </a:p>
          <a:p>
            <a:pPr marL="614363" lvl="1" indent="-285750" algn="l">
              <a:buFont typeface="Arial"/>
              <a:buChar char="•"/>
            </a:pPr>
            <a:r>
              <a:rPr lang="en-US" sz="2000" smtClean="0"/>
              <a:t>Statistical learning emphasizes models and their interpretability, and precision and uncertainty</a:t>
            </a:r>
          </a:p>
          <a:p>
            <a:pPr marL="285750" indent="-285750" algn="l">
              <a:buFont typeface="Arial"/>
              <a:buChar char="•"/>
            </a:pPr>
            <a:r>
              <a:rPr lang="en-US" sz="2000" smtClean="0"/>
              <a:t>The distinction has become more and more blurred</a:t>
            </a:r>
          </a:p>
          <a:p>
            <a:pPr marL="285750" indent="-285750" algn="l">
              <a:buFont typeface="Arial"/>
              <a:buChar char="•"/>
            </a:pPr>
            <a:r>
              <a:rPr lang="en-US" sz="2000" smtClean="0"/>
              <a:t>Machine learning has the upper-hand in marketing!</a:t>
            </a:r>
          </a:p>
        </p:txBody>
      </p:sp>
      <p:sp>
        <p:nvSpPr>
          <p:cNvPr id="6" name="TextBox 5"/>
          <p:cNvSpPr txBox="1"/>
          <p:nvPr/>
        </p:nvSpPr>
        <p:spPr>
          <a:xfrm>
            <a:off x="719137" y="4686300"/>
            <a:ext cx="4495800" cy="215444"/>
          </a:xfrm>
          <a:prstGeom prst="rect">
            <a:avLst/>
          </a:prstGeom>
          <a:noFill/>
        </p:spPr>
        <p:txBody>
          <a:bodyPr wrap="square" rtlCol="0">
            <a:spAutoFit/>
          </a:bodyPr>
          <a:lstStyle/>
          <a:p>
            <a:pPr algn="l"/>
            <a:r>
              <a:rPr lang="en-US" sz="800"/>
              <a:t>Source: https://class.stanford.edu/c4x/HumanitiesScience/StatLearning/asset/introduction.pdf</a:t>
            </a:r>
          </a:p>
        </p:txBody>
      </p:sp>
    </p:spTree>
    <p:extLst>
      <p:ext uri="{BB962C8B-B14F-4D97-AF65-F5344CB8AC3E}">
        <p14:creationId xmlns:p14="http://schemas.microsoft.com/office/powerpoint/2010/main" val="13003944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663" y="3314700"/>
            <a:ext cx="8426450" cy="1752600"/>
          </a:xfrm>
        </p:spPr>
        <p:txBody>
          <a:bodyPr/>
          <a:lstStyle/>
          <a:p>
            <a:pPr>
              <a:defRPr/>
            </a:pPr>
            <a:r>
              <a:rPr lang="en-US" sz="7500" smtClean="0"/>
              <a:t>V. Classification with</a:t>
            </a:r>
            <a:br>
              <a:rPr lang="en-US" sz="7500" smtClean="0"/>
            </a:br>
            <a:r>
              <a:rPr lang="en-US" sz="7500" smtClean="0"/>
              <a:t>K-Nearest Neighbors</a:t>
            </a:r>
            <a:endParaRPr lang="en-US" sz="7500" dirty="0"/>
          </a:p>
        </p:txBody>
      </p:sp>
      <p:sp>
        <p:nvSpPr>
          <p:cNvPr id="4" name="Content Placeholder 3"/>
          <p:cNvSpPr>
            <a:spLocks noGrp="1"/>
          </p:cNvSpPr>
          <p:nvPr>
            <p:ph sz="quarter" idx="11"/>
          </p:nvPr>
        </p:nvSpPr>
        <p:spPr>
          <a:xfrm>
            <a:off x="371475" y="495300"/>
            <a:ext cx="6400800" cy="304800"/>
          </a:xfrm>
        </p:spPr>
        <p:txBody>
          <a:bodyPr wrap="square" lIns="91440" tIns="45720" rIns="91440" bIns="45720" numCol="1" anchor="t" anchorCtr="0" compatLnSpc="1">
            <a:prstTxWarp prst="textNoShape">
              <a:avLst/>
            </a:prstTxWarp>
          </a:bodyPr>
          <a:lstStyle/>
          <a:p>
            <a:pPr marL="0" indent="0"/>
            <a:r>
              <a:rPr lang="en-US" cap="none" smtClean="0">
                <a:latin typeface="PFDinTextCompPro-Bold" charset="0"/>
                <a:ea typeface="ヒラギノ角ゴ ProN W3" charset="0"/>
                <a:cs typeface="ヒラギノ角ゴ ProN W3" charset="0"/>
              </a:rPr>
              <a:t>DATA </a:t>
            </a:r>
            <a:r>
              <a:rPr lang="en-US" cap="none" dirty="0" smtClean="0">
                <a:latin typeface="PFDinTextCompPro-Bold" charset="0"/>
                <a:ea typeface="ヒラギノ角ゴ ProN W3" charset="0"/>
                <a:cs typeface="ヒラギノ角ゴ ProN W3" charset="0"/>
              </a:rPr>
              <a:t>SCIENCE</a:t>
            </a:r>
            <a:endParaRPr lang="en-US" cap="none" dirty="0">
              <a:latin typeface="PFDinTextCompPro-Bold" charset="0"/>
              <a:ea typeface="ヒラギノ角ゴ ProN W3" charset="0"/>
              <a:cs typeface="ヒラギノ角ゴ ProN W3" charset="0"/>
            </a:endParaRPr>
          </a:p>
        </p:txBody>
      </p:sp>
    </p:spTree>
    <p:extLst>
      <p:ext uri="{BB962C8B-B14F-4D97-AF65-F5344CB8AC3E}">
        <p14:creationId xmlns:p14="http://schemas.microsoft.com/office/powerpoint/2010/main" val="2269983730"/>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Classification problems</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25</a:t>
            </a:fld>
            <a:endParaRPr lang="en-US"/>
          </a:p>
        </p:txBody>
      </p:sp>
      <p:cxnSp>
        <p:nvCxnSpPr>
          <p:cNvPr id="3" name="Straight Connector 2"/>
          <p:cNvCxnSpPr/>
          <p:nvPr/>
        </p:nvCxnSpPr>
        <p:spPr bwMode="auto">
          <a:xfrm>
            <a:off x="3233737" y="1485900"/>
            <a:ext cx="0" cy="213360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 name="Straight Connector 5"/>
          <p:cNvCxnSpPr/>
          <p:nvPr/>
        </p:nvCxnSpPr>
        <p:spPr bwMode="auto">
          <a:xfrm>
            <a:off x="642937" y="1866900"/>
            <a:ext cx="8229600" cy="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9" name="TextBox 8"/>
          <p:cNvSpPr txBox="1"/>
          <p:nvPr/>
        </p:nvSpPr>
        <p:spPr>
          <a:xfrm>
            <a:off x="3690937" y="1104900"/>
            <a:ext cx="5486400" cy="707886"/>
          </a:xfrm>
          <a:prstGeom prst="rect">
            <a:avLst/>
          </a:prstGeom>
          <a:noFill/>
        </p:spPr>
        <p:txBody>
          <a:bodyPr wrap="square" rtlCol="0">
            <a:spAutoFit/>
          </a:bodyPr>
          <a:lstStyle/>
          <a:p>
            <a:pPr algn="l"/>
            <a:r>
              <a:rPr lang="en-US" sz="4000" dirty="0">
                <a:latin typeface="PFDinTextCompPro-MediumItalic"/>
                <a:cs typeface="PFDinTextCompPro-MediumItalic"/>
              </a:rPr>
              <a:t>c</a:t>
            </a:r>
            <a:r>
              <a:rPr lang="en-US" sz="4000" dirty="0" smtClean="0">
                <a:latin typeface="PFDinTextCompPro-MediumItalic"/>
                <a:cs typeface="PFDinTextCompPro-MediumItalic"/>
              </a:rPr>
              <a:t>ontinuous		categorical</a:t>
            </a:r>
          </a:p>
        </p:txBody>
      </p:sp>
      <p:sp>
        <p:nvSpPr>
          <p:cNvPr id="7" name="TextBox 6"/>
          <p:cNvSpPr txBox="1"/>
          <p:nvPr/>
        </p:nvSpPr>
        <p:spPr>
          <a:xfrm>
            <a:off x="566737" y="1991261"/>
            <a:ext cx="8289181" cy="1323439"/>
          </a:xfrm>
          <a:prstGeom prst="rect">
            <a:avLst/>
          </a:prstGeom>
          <a:noFill/>
        </p:spPr>
        <p:txBody>
          <a:bodyPr wrap="none" rtlCol="0">
            <a:spAutoFit/>
          </a:bodyPr>
          <a:lstStyle/>
          <a:p>
            <a:pPr algn="l"/>
            <a:r>
              <a:rPr lang="en-US" sz="4000" dirty="0" smtClean="0">
                <a:latin typeface="PFDinTextCompPro-MediumItalic"/>
                <a:cs typeface="PFDinTextCompPro-MediumItalic"/>
              </a:rPr>
              <a:t>  supervised</a:t>
            </a:r>
            <a:r>
              <a:rPr lang="en-US" sz="4000" i="1" dirty="0" smtClean="0">
                <a:latin typeface="PFDinTextCompPro-Italic"/>
                <a:cs typeface="PFDinTextCompPro-Italic"/>
              </a:rPr>
              <a:t>	</a:t>
            </a:r>
            <a:r>
              <a:rPr lang="en-US" sz="4000" i="1" dirty="0">
                <a:latin typeface="PFDinTextCompPro-Italic"/>
                <a:cs typeface="PFDinTextCompPro-Italic"/>
              </a:rPr>
              <a:t> </a:t>
            </a:r>
            <a:r>
              <a:rPr lang="en-US" sz="4000" i="1" dirty="0" smtClean="0">
                <a:latin typeface="PFDinTextCompPro-Italic"/>
                <a:cs typeface="PFDinTextCompPro-Italic"/>
              </a:rPr>
              <a:t>    </a:t>
            </a:r>
            <a:r>
              <a:rPr lang="en-US" sz="4000" dirty="0" smtClean="0">
                <a:latin typeface="PFDinTextCompPro-Italic"/>
                <a:cs typeface="PFDinTextCompPro-Italic"/>
              </a:rPr>
              <a:t>regression	    classification</a:t>
            </a:r>
            <a:endParaRPr lang="en-US" sz="4000" i="1" dirty="0" smtClean="0">
              <a:latin typeface="PFDinTextCompPro-Italic"/>
              <a:cs typeface="PFDinTextCompPro-Italic"/>
            </a:endParaRPr>
          </a:p>
          <a:p>
            <a:pPr algn="l"/>
            <a:r>
              <a:rPr lang="en-US" sz="4000" dirty="0" smtClean="0">
                <a:latin typeface="PFDinTextCompPro-MediumItalic"/>
                <a:cs typeface="PFDinTextCompPro-MediumItalic"/>
              </a:rPr>
              <a:t>unsupervised</a:t>
            </a:r>
            <a:r>
              <a:rPr lang="en-US" sz="4000" dirty="0">
                <a:latin typeface="PFDinTextCompPro-Italic"/>
                <a:cs typeface="PFDinTextCompPro-Italic"/>
              </a:rPr>
              <a:t>	</a:t>
            </a:r>
            <a:r>
              <a:rPr lang="en-US" sz="4000" dirty="0" smtClean="0">
                <a:latin typeface="PFDinTextCompPro-Italic"/>
                <a:cs typeface="PFDinTextCompPro-Italic"/>
              </a:rPr>
              <a:t> </a:t>
            </a:r>
            <a:r>
              <a:rPr lang="en-US" sz="3000" dirty="0" smtClean="0">
                <a:latin typeface="PFDinTextCompPro-Italic"/>
                <a:cs typeface="PFDinTextCompPro-Italic"/>
              </a:rPr>
              <a:t>dimension reduction</a:t>
            </a:r>
            <a:r>
              <a:rPr lang="en-US" sz="4000" dirty="0" smtClean="0">
                <a:latin typeface="PFDinTextCompPro-Italic"/>
                <a:cs typeface="PFDinTextCompPro-Italic"/>
              </a:rPr>
              <a:t>	      clustering</a:t>
            </a:r>
            <a:endParaRPr lang="en-US" sz="4000" i="1" dirty="0"/>
          </a:p>
        </p:txBody>
      </p:sp>
      <p:pic>
        <p:nvPicPr>
          <p:cNvPr id="10" name="Picture 9"/>
          <p:cNvPicPr>
            <a:picLocks noChangeAspect="1"/>
          </p:cNvPicPr>
          <p:nvPr/>
        </p:nvPicPr>
        <p:blipFill>
          <a:blip r:embed="rId3"/>
          <a:stretch>
            <a:fillRect/>
          </a:stretch>
        </p:blipFill>
        <p:spPr>
          <a:xfrm>
            <a:off x="5693612" y="1765300"/>
            <a:ext cx="3636125" cy="1473200"/>
          </a:xfrm>
          <a:prstGeom prst="rect">
            <a:avLst/>
          </a:prstGeom>
        </p:spPr>
      </p:pic>
    </p:spTree>
    <p:extLst>
      <p:ext uri="{BB962C8B-B14F-4D97-AF65-F5344CB8AC3E}">
        <p14:creationId xmlns:p14="http://schemas.microsoft.com/office/powerpoint/2010/main" val="2856056836"/>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Classification Problems</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26</a:t>
            </a:fld>
            <a:endParaRPr lang="en-US"/>
          </a:p>
        </p:txBody>
      </p:sp>
      <p:pic>
        <p:nvPicPr>
          <p:cNvPr id="6" name="Picture 5"/>
          <p:cNvPicPr>
            <a:picLocks noChangeAspect="1"/>
          </p:cNvPicPr>
          <p:nvPr/>
        </p:nvPicPr>
        <p:blipFill>
          <a:blip r:embed="rId3"/>
          <a:stretch>
            <a:fillRect/>
          </a:stretch>
        </p:blipFill>
        <p:spPr>
          <a:xfrm>
            <a:off x="3386137" y="1110948"/>
            <a:ext cx="4953000" cy="2646706"/>
          </a:xfrm>
          <a:prstGeom prst="rect">
            <a:avLst/>
          </a:prstGeom>
        </p:spPr>
      </p:pic>
      <p:sp>
        <p:nvSpPr>
          <p:cNvPr id="7" name="TextBox 6"/>
          <p:cNvSpPr txBox="1"/>
          <p:nvPr/>
        </p:nvSpPr>
        <p:spPr>
          <a:xfrm rot="16200000">
            <a:off x="4910722" y="1805535"/>
            <a:ext cx="776249" cy="4708981"/>
          </a:xfrm>
          <a:prstGeom prst="rect">
            <a:avLst/>
          </a:prstGeom>
          <a:noFill/>
        </p:spPr>
        <p:txBody>
          <a:bodyPr wrap="square" rtlCol="0">
            <a:spAutoFit/>
          </a:bodyPr>
          <a:lstStyle/>
          <a:p>
            <a:r>
              <a:rPr lang="en-US" sz="30000" dirty="0" smtClean="0">
                <a:solidFill>
                  <a:srgbClr val="0000FF"/>
                </a:solidFill>
                <a:latin typeface="PFDinTextCompPro-Thin"/>
                <a:cs typeface="PFDinTextCompPro-Thin"/>
              </a:rPr>
              <a:t>{</a:t>
            </a:r>
            <a:endParaRPr lang="en-US" sz="30000" dirty="0">
              <a:solidFill>
                <a:srgbClr val="0000FF"/>
              </a:solidFill>
              <a:latin typeface="PFDinTextCompPro-Thin"/>
              <a:cs typeface="PFDinTextCompPro-Thin"/>
            </a:endParaRPr>
          </a:p>
        </p:txBody>
      </p:sp>
      <p:sp>
        <p:nvSpPr>
          <p:cNvPr id="10" name="TextBox 9"/>
          <p:cNvSpPr txBox="1"/>
          <p:nvPr/>
        </p:nvSpPr>
        <p:spPr>
          <a:xfrm>
            <a:off x="4224337" y="4360902"/>
            <a:ext cx="2743200" cy="553998"/>
          </a:xfrm>
          <a:prstGeom prst="rect">
            <a:avLst/>
          </a:prstGeom>
          <a:noFill/>
        </p:spPr>
        <p:txBody>
          <a:bodyPr wrap="square" rtlCol="0">
            <a:spAutoFit/>
          </a:bodyPr>
          <a:lstStyle/>
          <a:p>
            <a:r>
              <a:rPr lang="en-US" sz="3000" smtClean="0">
                <a:solidFill>
                  <a:srgbClr val="0000FF"/>
                </a:solidFill>
                <a:latin typeface="PFDinTextCompPro-Italic"/>
                <a:cs typeface="PFDinTextCompPro-Italic"/>
              </a:rPr>
              <a:t>4 predictors (p = 4)</a:t>
            </a:r>
            <a:endParaRPr lang="en-US" sz="3000" dirty="0" smtClean="0">
              <a:solidFill>
                <a:srgbClr val="0000FF"/>
              </a:solidFill>
              <a:latin typeface="PFDinTextCompPro-Italic"/>
              <a:cs typeface="PFDinTextCompPro-Italic"/>
            </a:endParaRPr>
          </a:p>
        </p:txBody>
      </p:sp>
      <p:sp>
        <p:nvSpPr>
          <p:cNvPr id="11" name="TextBox 10"/>
          <p:cNvSpPr txBox="1"/>
          <p:nvPr/>
        </p:nvSpPr>
        <p:spPr>
          <a:xfrm rot="10800000">
            <a:off x="2653244" y="1266925"/>
            <a:ext cx="732893" cy="3170099"/>
          </a:xfrm>
          <a:prstGeom prst="rect">
            <a:avLst/>
          </a:prstGeom>
          <a:noFill/>
        </p:spPr>
        <p:txBody>
          <a:bodyPr wrap="none" rtlCol="0">
            <a:spAutoFit/>
          </a:bodyPr>
          <a:lstStyle/>
          <a:p>
            <a:r>
              <a:rPr lang="en-US" sz="20000" smtClean="0">
                <a:solidFill>
                  <a:schemeClr val="accent3">
                    <a:lumMod val="50000"/>
                  </a:schemeClr>
                </a:solidFill>
                <a:latin typeface="PFDinTextCompPro-Thin"/>
                <a:cs typeface="PFDinTextCompPro-Thin"/>
              </a:rPr>
              <a:t>}</a:t>
            </a:r>
            <a:endParaRPr lang="en-US" sz="20000" dirty="0">
              <a:solidFill>
                <a:schemeClr val="accent3">
                  <a:lumMod val="50000"/>
                </a:schemeClr>
              </a:solidFill>
              <a:latin typeface="PFDinTextCompPro-Thin"/>
              <a:cs typeface="PFDinTextCompPro-Thin"/>
            </a:endParaRPr>
          </a:p>
        </p:txBody>
      </p:sp>
      <p:sp>
        <p:nvSpPr>
          <p:cNvPr id="12" name="TextBox 11"/>
          <p:cNvSpPr txBox="1"/>
          <p:nvPr/>
        </p:nvSpPr>
        <p:spPr>
          <a:xfrm>
            <a:off x="185737" y="2095500"/>
            <a:ext cx="2467506" cy="1015663"/>
          </a:xfrm>
          <a:prstGeom prst="rect">
            <a:avLst/>
          </a:prstGeom>
          <a:noFill/>
        </p:spPr>
        <p:txBody>
          <a:bodyPr wrap="square" rtlCol="0">
            <a:spAutoFit/>
          </a:bodyPr>
          <a:lstStyle/>
          <a:p>
            <a:r>
              <a:rPr lang="en-US" sz="3000" smtClean="0">
                <a:solidFill>
                  <a:srgbClr val="CE0035"/>
                </a:solidFill>
                <a:latin typeface="PFDinTextCompPro-Italic"/>
                <a:cs typeface="PFDinTextCompPro-Italic"/>
              </a:rPr>
              <a:t>150 observations</a:t>
            </a:r>
          </a:p>
          <a:p>
            <a:r>
              <a:rPr lang="en-US" sz="3000" i="1" smtClean="0">
                <a:solidFill>
                  <a:srgbClr val="CE0035"/>
                </a:solidFill>
                <a:latin typeface="PFDinTextCompPro-Italic"/>
                <a:cs typeface="PFDinTextCompPro-Italic"/>
              </a:rPr>
              <a:t>(n = 150)</a:t>
            </a:r>
            <a:endParaRPr lang="en-US" sz="2000" i="1" dirty="0">
              <a:solidFill>
                <a:srgbClr val="CE0035"/>
              </a:solidFill>
              <a:latin typeface="PFDinTextCompPro-Italic"/>
              <a:cs typeface="PFDinTextCompPro-Italic"/>
            </a:endParaRPr>
          </a:p>
        </p:txBody>
      </p:sp>
      <p:sp>
        <p:nvSpPr>
          <p:cNvPr id="13" name="TextBox 12"/>
          <p:cNvSpPr txBox="1"/>
          <p:nvPr/>
        </p:nvSpPr>
        <p:spPr>
          <a:xfrm rot="16200000">
            <a:off x="7563118" y="3316747"/>
            <a:ext cx="533399" cy="1323439"/>
          </a:xfrm>
          <a:prstGeom prst="rect">
            <a:avLst/>
          </a:prstGeom>
          <a:noFill/>
        </p:spPr>
        <p:txBody>
          <a:bodyPr wrap="square" rtlCol="0">
            <a:spAutoFit/>
          </a:bodyPr>
          <a:lstStyle/>
          <a:p>
            <a:r>
              <a:rPr lang="en-US" sz="8000" smtClean="0">
                <a:solidFill>
                  <a:srgbClr val="0000FF"/>
                </a:solidFill>
                <a:latin typeface="PFDinTextCompPro-Thin"/>
                <a:cs typeface="PFDinTextCompPro-Thin"/>
              </a:rPr>
              <a:t>{</a:t>
            </a:r>
            <a:endParaRPr lang="en-US" sz="8000" dirty="0">
              <a:solidFill>
                <a:srgbClr val="0000FF"/>
              </a:solidFill>
              <a:latin typeface="PFDinTextCompPro-Thin"/>
              <a:cs typeface="PFDinTextCompPro-Thin"/>
            </a:endParaRPr>
          </a:p>
        </p:txBody>
      </p:sp>
      <p:sp>
        <p:nvSpPr>
          <p:cNvPr id="14" name="TextBox 13"/>
          <p:cNvSpPr txBox="1"/>
          <p:nvPr/>
        </p:nvSpPr>
        <p:spPr>
          <a:xfrm>
            <a:off x="6891337" y="3979902"/>
            <a:ext cx="2057400" cy="553998"/>
          </a:xfrm>
          <a:prstGeom prst="rect">
            <a:avLst/>
          </a:prstGeom>
          <a:noFill/>
        </p:spPr>
        <p:txBody>
          <a:bodyPr wrap="square" rtlCol="0">
            <a:spAutoFit/>
          </a:bodyPr>
          <a:lstStyle/>
          <a:p>
            <a:r>
              <a:rPr lang="en-US" sz="3000" smtClean="0">
                <a:solidFill>
                  <a:srgbClr val="0000FF"/>
                </a:solidFill>
                <a:latin typeface="PFDinTextCompPro-Italic"/>
                <a:cs typeface="PFDinTextCompPro-Italic"/>
              </a:rPr>
              <a:t>response</a:t>
            </a:r>
            <a:endParaRPr lang="en-US" sz="3000" dirty="0" smtClean="0">
              <a:solidFill>
                <a:srgbClr val="0000FF"/>
              </a:solidFill>
              <a:latin typeface="PFDinTextCompPro-Italic"/>
              <a:cs typeface="PFDinTextCompPro-Italic"/>
            </a:endParaRPr>
          </a:p>
        </p:txBody>
      </p:sp>
    </p:spTree>
    <p:extLst>
      <p:ext uri="{BB962C8B-B14F-4D97-AF65-F5344CB8AC3E}">
        <p14:creationId xmlns:p14="http://schemas.microsoft.com/office/powerpoint/2010/main" val="1645647625"/>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a:t>Classification problems</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27</a:t>
            </a:fld>
            <a:endParaRPr lang="en-US"/>
          </a:p>
        </p:txBody>
      </p:sp>
      <p:sp>
        <p:nvSpPr>
          <p:cNvPr id="5" name="TextBox 4"/>
          <p:cNvSpPr txBox="1"/>
          <p:nvPr/>
        </p:nvSpPr>
        <p:spPr>
          <a:xfrm>
            <a:off x="591183" y="1057513"/>
            <a:ext cx="5329023" cy="1015663"/>
          </a:xfrm>
          <a:prstGeom prst="rect">
            <a:avLst/>
          </a:prstGeom>
          <a:noFill/>
        </p:spPr>
        <p:txBody>
          <a:bodyPr wrap="none" rtlCol="0">
            <a:spAutoFit/>
          </a:bodyPr>
          <a:lstStyle/>
          <a:p>
            <a:pPr algn="l"/>
            <a:r>
              <a:rPr lang="en-US" sz="3000" dirty="0" smtClean="0">
                <a:latin typeface="PFDinTextCompPro-Italic"/>
                <a:cs typeface="PFDinTextCompPro-Italic"/>
              </a:rPr>
              <a:t>Q: How does a classification </a:t>
            </a:r>
            <a:r>
              <a:rPr lang="en-US" sz="3000" smtClean="0">
                <a:latin typeface="PFDinTextCompPro-Italic"/>
                <a:cs typeface="PFDinTextCompPro-Italic"/>
              </a:rPr>
              <a:t>problem work?</a:t>
            </a:r>
          </a:p>
          <a:p>
            <a:pPr algn="l"/>
            <a:r>
              <a:rPr lang="en-US" sz="3000" smtClean="0">
                <a:latin typeface="PFDinTextCompPro-Italic"/>
                <a:cs typeface="PFDinTextCompPro-Italic"/>
              </a:rPr>
              <a:t>A</a:t>
            </a:r>
            <a:r>
              <a:rPr lang="en-US" sz="3000" dirty="0" smtClean="0">
                <a:latin typeface="PFDinTextCompPro-Italic"/>
                <a:cs typeface="PFDinTextCompPro-Italic"/>
              </a:rPr>
              <a:t>: Data in, predicted labels </a:t>
            </a:r>
            <a:r>
              <a:rPr lang="en-US" sz="3000" smtClean="0">
                <a:latin typeface="PFDinTextCompPro-Italic"/>
                <a:cs typeface="PFDinTextCompPro-Italic"/>
              </a:rPr>
              <a:t>out.</a:t>
            </a:r>
            <a:endParaRPr lang="en-US" sz="3000" dirty="0">
              <a:latin typeface="PFDinTextCompPro-Italic"/>
              <a:cs typeface="PFDinTextCompPro-Italic"/>
            </a:endParaRPr>
          </a:p>
        </p:txBody>
      </p:sp>
      <p:pic>
        <p:nvPicPr>
          <p:cNvPr id="2" name="Picture 1"/>
          <p:cNvPicPr>
            <a:picLocks noChangeAspect="1"/>
          </p:cNvPicPr>
          <p:nvPr/>
        </p:nvPicPr>
        <p:blipFill>
          <a:blip r:embed="rId3"/>
          <a:stretch>
            <a:fillRect/>
          </a:stretch>
        </p:blipFill>
        <p:spPr>
          <a:xfrm>
            <a:off x="947737" y="2390140"/>
            <a:ext cx="6014720" cy="1534160"/>
          </a:xfrm>
          <a:prstGeom prst="rect">
            <a:avLst/>
          </a:prstGeom>
        </p:spPr>
      </p:pic>
      <p:sp>
        <p:nvSpPr>
          <p:cNvPr id="6" name="TextBox 5"/>
          <p:cNvSpPr txBox="1"/>
          <p:nvPr/>
        </p:nvSpPr>
        <p:spPr>
          <a:xfrm>
            <a:off x="734794" y="4686300"/>
            <a:ext cx="3018775" cy="215444"/>
          </a:xfrm>
          <a:prstGeom prst="rect">
            <a:avLst/>
          </a:prstGeom>
          <a:noFill/>
        </p:spPr>
        <p:txBody>
          <a:bodyPr wrap="none" rtlCol="0">
            <a:spAutoFit/>
          </a:bodyPr>
          <a:lstStyle/>
          <a:p>
            <a:r>
              <a:rPr lang="en-US" sz="800" smtClean="0">
                <a:latin typeface="+mn-lt"/>
              </a:rPr>
              <a:t>Source</a:t>
            </a:r>
            <a:r>
              <a:rPr lang="en-US" sz="800" dirty="0" smtClean="0">
                <a:latin typeface="+mn-lt"/>
              </a:rPr>
              <a:t>: http</a:t>
            </a:r>
            <a:r>
              <a:rPr lang="en-US" sz="800" dirty="0">
                <a:latin typeface="+mn-lt"/>
              </a:rPr>
              <a:t>://www-</a:t>
            </a:r>
            <a:r>
              <a:rPr lang="en-US" sz="800" dirty="0" err="1">
                <a:latin typeface="+mn-lt"/>
              </a:rPr>
              <a:t>users.cs.umn.edu</a:t>
            </a:r>
            <a:r>
              <a:rPr lang="en-US" sz="800" dirty="0">
                <a:latin typeface="+mn-lt"/>
              </a:rPr>
              <a:t>/~</a:t>
            </a:r>
            <a:r>
              <a:rPr lang="en-US" sz="800" dirty="0" err="1">
                <a:latin typeface="+mn-lt"/>
              </a:rPr>
              <a:t>kumar</a:t>
            </a:r>
            <a:r>
              <a:rPr lang="en-US" sz="800" dirty="0">
                <a:latin typeface="+mn-lt"/>
              </a:rPr>
              <a:t>/</a:t>
            </a:r>
            <a:r>
              <a:rPr lang="en-US" sz="800" dirty="0" err="1">
                <a:latin typeface="+mn-lt"/>
              </a:rPr>
              <a:t>dmbook</a:t>
            </a:r>
            <a:r>
              <a:rPr lang="en-US" sz="800" dirty="0">
                <a:latin typeface="+mn-lt"/>
              </a:rPr>
              <a:t>/ch4.pdf</a:t>
            </a:r>
          </a:p>
        </p:txBody>
      </p:sp>
    </p:spTree>
    <p:extLst>
      <p:ext uri="{BB962C8B-B14F-4D97-AF65-F5344CB8AC3E}">
        <p14:creationId xmlns:p14="http://schemas.microsoft.com/office/powerpoint/2010/main" val="259967038"/>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Classification with KNN</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28</a:t>
            </a:fld>
            <a:endParaRPr lang="en-US"/>
          </a:p>
        </p:txBody>
      </p:sp>
      <p:pic>
        <p:nvPicPr>
          <p:cNvPr id="2" name="Picture 1"/>
          <p:cNvPicPr>
            <a:picLocks noChangeAspect="1"/>
          </p:cNvPicPr>
          <p:nvPr/>
        </p:nvPicPr>
        <p:blipFill>
          <a:blip r:embed="rId3"/>
          <a:stretch>
            <a:fillRect/>
          </a:stretch>
        </p:blipFill>
        <p:spPr>
          <a:xfrm>
            <a:off x="4300537" y="1725789"/>
            <a:ext cx="4572000" cy="3159958"/>
          </a:xfrm>
          <a:prstGeom prst="rect">
            <a:avLst/>
          </a:prstGeom>
        </p:spPr>
      </p:pic>
      <p:sp>
        <p:nvSpPr>
          <p:cNvPr id="6" name="TextBox 5"/>
          <p:cNvSpPr txBox="1"/>
          <p:nvPr/>
        </p:nvSpPr>
        <p:spPr>
          <a:xfrm>
            <a:off x="623608" y="1057513"/>
            <a:ext cx="6386596" cy="553998"/>
          </a:xfrm>
          <a:prstGeom prst="rect">
            <a:avLst/>
          </a:prstGeom>
          <a:noFill/>
        </p:spPr>
        <p:txBody>
          <a:bodyPr wrap="none" rtlCol="0">
            <a:spAutoFit/>
          </a:bodyPr>
          <a:lstStyle/>
          <a:p>
            <a:pPr algn="l"/>
            <a:r>
              <a:rPr lang="en-US" sz="3000" dirty="0" smtClean="0">
                <a:latin typeface="PFDinTextCompPro-Italic"/>
                <a:cs typeface="PFDinTextCompPro-Italic"/>
              </a:rPr>
              <a:t>Suppose we want to predict the color of </a:t>
            </a:r>
            <a:r>
              <a:rPr lang="en-US" sz="3000" smtClean="0">
                <a:latin typeface="PFDinTextCompPro-Italic"/>
                <a:cs typeface="PFDinTextCompPro-Italic"/>
              </a:rPr>
              <a:t>the gray </a:t>
            </a:r>
            <a:r>
              <a:rPr lang="en-US" sz="3000" dirty="0" smtClean="0">
                <a:latin typeface="PFDinTextCompPro-Italic"/>
                <a:cs typeface="PFDinTextCompPro-Italic"/>
              </a:rPr>
              <a:t>dot.</a:t>
            </a:r>
          </a:p>
        </p:txBody>
      </p:sp>
      <p:grpSp>
        <p:nvGrpSpPr>
          <p:cNvPr id="7" name="Group 26"/>
          <p:cNvGrpSpPr>
            <a:grpSpLocks/>
          </p:cNvGrpSpPr>
          <p:nvPr/>
        </p:nvGrpSpPr>
        <p:grpSpPr bwMode="auto">
          <a:xfrm>
            <a:off x="1023937" y="2095500"/>
            <a:ext cx="1463675" cy="1463675"/>
            <a:chOff x="0" y="0"/>
            <a:chExt cx="1280" cy="1280"/>
          </a:xfrm>
        </p:grpSpPr>
        <p:pic>
          <p:nvPicPr>
            <p:cNvPr id="9"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80" cy="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10" name="Rectangle 24"/>
            <p:cNvSpPr>
              <a:spLocks/>
            </p:cNvSpPr>
            <p:nvPr/>
          </p:nvSpPr>
          <p:spPr bwMode="auto">
            <a:xfrm>
              <a:off x="104" y="96"/>
              <a:ext cx="1056"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l">
                <a:lnSpc>
                  <a:spcPct val="75000"/>
                </a:lnSpc>
              </a:pPr>
              <a:r>
                <a:rPr lang="en-US" sz="1300" dirty="0" smtClean="0">
                  <a:solidFill>
                    <a:schemeClr val="tx1"/>
                  </a:solidFill>
                  <a:latin typeface="PFDinTextCompPro-Bold" charset="0"/>
                  <a:ea typeface="ＭＳ Ｐゴシック" charset="0"/>
                  <a:cs typeface="ＭＳ Ｐゴシック" charset="0"/>
                  <a:sym typeface="PFDinTextCompPro-Bold" charset="0"/>
                </a:rPr>
                <a:t>QUESTION:</a:t>
              </a:r>
              <a:endParaRPr lang="en-US" sz="1300" dirty="0">
                <a:solidFill>
                  <a:schemeClr val="tx1"/>
                </a:solidFill>
                <a:latin typeface="PFDinTextCompPro-Bold" charset="0"/>
                <a:ea typeface="ＭＳ Ｐゴシック" charset="0"/>
                <a:cs typeface="ＭＳ Ｐゴシック" charset="0"/>
                <a:sym typeface="PFDinTextCompPro-Bold" charset="0"/>
              </a:endParaRPr>
            </a:p>
          </p:txBody>
        </p:sp>
        <p:sp>
          <p:nvSpPr>
            <p:cNvPr id="11" name="Rectangle 25"/>
            <p:cNvSpPr>
              <a:spLocks/>
            </p:cNvSpPr>
            <p:nvPr/>
          </p:nvSpPr>
          <p:spPr bwMode="auto">
            <a:xfrm>
              <a:off x="104" y="264"/>
              <a:ext cx="1095"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l">
                <a:lnSpc>
                  <a:spcPts val="1150"/>
                </a:lnSpc>
              </a:pPr>
              <a:endParaRPr lang="en-US" sz="900" dirty="0" smtClean="0">
                <a:solidFill>
                  <a:schemeClr val="tx1"/>
                </a:solidFill>
                <a:latin typeface="News706 BT" charset="0"/>
                <a:ea typeface="ＭＳ Ｐゴシック" charset="0"/>
                <a:cs typeface="ＭＳ Ｐゴシック" charset="0"/>
                <a:sym typeface="News706 BT" charset="0"/>
              </a:endParaRPr>
            </a:p>
            <a:p>
              <a:pPr algn="l">
                <a:lnSpc>
                  <a:spcPts val="1150"/>
                </a:lnSpc>
              </a:pPr>
              <a:r>
                <a:rPr lang="en-US" sz="900" dirty="0" smtClean="0">
                  <a:solidFill>
                    <a:schemeClr val="tx1"/>
                  </a:solidFill>
                  <a:latin typeface="News706 BT" charset="0"/>
                  <a:ea typeface="ＭＳ Ｐゴシック" charset="0"/>
                  <a:cs typeface="ＭＳ Ｐゴシック" charset="0"/>
                  <a:sym typeface="News706 BT" charset="0"/>
                </a:rPr>
                <a:t>What are </a:t>
              </a:r>
              <a:r>
                <a:rPr lang="en-US" sz="900" smtClean="0">
                  <a:solidFill>
                    <a:schemeClr val="tx1"/>
                  </a:solidFill>
                  <a:latin typeface="News706 BT" charset="0"/>
                  <a:ea typeface="ＭＳ Ｐゴシック" charset="0"/>
                  <a:cs typeface="ＭＳ Ｐゴシック" charset="0"/>
                  <a:sym typeface="News706 BT" charset="0"/>
                </a:rPr>
                <a:t>the predictors? What is the response?</a:t>
              </a:r>
              <a:endParaRPr lang="en-US" sz="900" dirty="0" smtClean="0">
                <a:solidFill>
                  <a:schemeClr val="tx1"/>
                </a:solidFill>
                <a:latin typeface="News706 BT" charset="0"/>
                <a:ea typeface="ＭＳ Ｐゴシック" charset="0"/>
                <a:cs typeface="ＭＳ Ｐゴシック" charset="0"/>
                <a:sym typeface="News706 BT" charset="0"/>
              </a:endParaRPr>
            </a:p>
          </p:txBody>
        </p:sp>
      </p:grpSp>
    </p:spTree>
    <p:extLst>
      <p:ext uri="{BB962C8B-B14F-4D97-AF65-F5344CB8AC3E}">
        <p14:creationId xmlns:p14="http://schemas.microsoft.com/office/powerpoint/2010/main" val="831085152"/>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Classification with KNN</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29</a:t>
            </a:fld>
            <a:endParaRPr lang="en-US"/>
          </a:p>
        </p:txBody>
      </p:sp>
      <p:pic>
        <p:nvPicPr>
          <p:cNvPr id="2" name="Picture 1"/>
          <p:cNvPicPr>
            <a:picLocks noChangeAspect="1"/>
          </p:cNvPicPr>
          <p:nvPr/>
        </p:nvPicPr>
        <p:blipFill>
          <a:blip r:embed="rId3"/>
          <a:stretch>
            <a:fillRect/>
          </a:stretch>
        </p:blipFill>
        <p:spPr>
          <a:xfrm>
            <a:off x="4300537" y="1725789"/>
            <a:ext cx="4572000" cy="3159958"/>
          </a:xfrm>
          <a:prstGeom prst="rect">
            <a:avLst/>
          </a:prstGeom>
        </p:spPr>
      </p:pic>
      <p:sp>
        <p:nvSpPr>
          <p:cNvPr id="6" name="TextBox 5"/>
          <p:cNvSpPr txBox="1"/>
          <p:nvPr/>
        </p:nvSpPr>
        <p:spPr>
          <a:xfrm>
            <a:off x="623608" y="1057513"/>
            <a:ext cx="6386596" cy="1323439"/>
          </a:xfrm>
          <a:prstGeom prst="rect">
            <a:avLst/>
          </a:prstGeom>
          <a:noFill/>
        </p:spPr>
        <p:txBody>
          <a:bodyPr wrap="none" rtlCol="0">
            <a:spAutoFit/>
          </a:bodyPr>
          <a:lstStyle/>
          <a:p>
            <a:pPr algn="l"/>
            <a:r>
              <a:rPr lang="en-US" sz="3000" dirty="0" smtClean="0">
                <a:latin typeface="PFDinTextCompPro-Italic"/>
                <a:cs typeface="PFDinTextCompPro-Italic"/>
              </a:rPr>
              <a:t>Suppose we want to predict the color of </a:t>
            </a:r>
            <a:r>
              <a:rPr lang="en-US" sz="3000" smtClean="0">
                <a:latin typeface="PFDinTextCompPro-Italic"/>
                <a:cs typeface="PFDinTextCompPro-Italic"/>
              </a:rPr>
              <a:t>the gray </a:t>
            </a:r>
            <a:r>
              <a:rPr lang="en-US" sz="3000" dirty="0" smtClean="0">
                <a:latin typeface="PFDinTextCompPro-Italic"/>
                <a:cs typeface="PFDinTextCompPro-Italic"/>
              </a:rPr>
              <a:t>dot.</a:t>
            </a:r>
          </a:p>
          <a:p>
            <a:pPr algn="l"/>
            <a:endParaRPr lang="en-US" sz="2500" dirty="0">
              <a:latin typeface="PFDinTextCompPro-Italic"/>
              <a:cs typeface="PFDinTextCompPro-Italic"/>
            </a:endParaRPr>
          </a:p>
          <a:p>
            <a:pPr algn="l"/>
            <a:r>
              <a:rPr lang="en-US" sz="2500" dirty="0" smtClean="0">
                <a:latin typeface="PFDinTextCompPro-Italic"/>
                <a:cs typeface="PFDinTextCompPro-Italic"/>
              </a:rPr>
              <a:t>1)  Pick a value for k.</a:t>
            </a:r>
          </a:p>
        </p:txBody>
      </p:sp>
      <p:sp>
        <p:nvSpPr>
          <p:cNvPr id="3" name="TextBox 2"/>
          <p:cNvSpPr txBox="1"/>
          <p:nvPr/>
        </p:nvSpPr>
        <p:spPr>
          <a:xfrm>
            <a:off x="4833668" y="3904446"/>
            <a:ext cx="686069" cy="477054"/>
          </a:xfrm>
          <a:prstGeom prst="rect">
            <a:avLst/>
          </a:prstGeom>
          <a:noFill/>
        </p:spPr>
        <p:txBody>
          <a:bodyPr wrap="none" rtlCol="0">
            <a:spAutoFit/>
          </a:bodyPr>
          <a:lstStyle/>
          <a:p>
            <a:r>
              <a:rPr lang="en-US" sz="2500" dirty="0" smtClean="0">
                <a:latin typeface="PFDinTextCompPro-Italic"/>
                <a:cs typeface="PFDinTextCompPro-Italic"/>
              </a:rPr>
              <a:t>k = 3</a:t>
            </a:r>
            <a:endParaRPr lang="en-US" sz="2500" dirty="0"/>
          </a:p>
        </p:txBody>
      </p:sp>
    </p:spTree>
    <p:extLst>
      <p:ext uri="{BB962C8B-B14F-4D97-AF65-F5344CB8AC3E}">
        <p14:creationId xmlns:p14="http://schemas.microsoft.com/office/powerpoint/2010/main" val="4086403882"/>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663" y="3238500"/>
            <a:ext cx="8426450" cy="1828800"/>
          </a:xfrm>
        </p:spPr>
        <p:txBody>
          <a:bodyPr/>
          <a:lstStyle/>
          <a:p>
            <a:pPr>
              <a:defRPr/>
            </a:pPr>
            <a:r>
              <a:rPr lang="en-US" sz="7500" dirty="0" smtClean="0"/>
              <a:t>I. What is machine learning?</a:t>
            </a:r>
            <a:endParaRPr lang="en-US" sz="7500" dirty="0"/>
          </a:p>
        </p:txBody>
      </p:sp>
      <p:sp>
        <p:nvSpPr>
          <p:cNvPr id="4" name="Content Placeholder 3"/>
          <p:cNvSpPr>
            <a:spLocks noGrp="1"/>
          </p:cNvSpPr>
          <p:nvPr>
            <p:ph sz="quarter" idx="11"/>
          </p:nvPr>
        </p:nvSpPr>
        <p:spPr>
          <a:xfrm>
            <a:off x="371475" y="495300"/>
            <a:ext cx="6400800" cy="304800"/>
          </a:xfrm>
        </p:spPr>
        <p:txBody>
          <a:bodyPr wrap="square" lIns="91440" tIns="45720" rIns="91440" bIns="45720" numCol="1" anchor="t" anchorCtr="0" compatLnSpc="1">
            <a:prstTxWarp prst="textNoShape">
              <a:avLst/>
            </a:prstTxWarp>
          </a:bodyPr>
          <a:lstStyle/>
          <a:p>
            <a:pPr marL="0" indent="0"/>
            <a:r>
              <a:rPr lang="en-US" cap="none" smtClean="0">
                <a:latin typeface="PFDinTextCompPro-Bold" charset="0"/>
                <a:ea typeface="ヒラギノ角ゴ ProN W3" charset="0"/>
                <a:cs typeface="ヒラギノ角ゴ ProN W3" charset="0"/>
              </a:rPr>
              <a:t>DATA </a:t>
            </a:r>
            <a:r>
              <a:rPr lang="en-US" cap="none" dirty="0" smtClean="0">
                <a:latin typeface="PFDinTextCompPro-Bold" charset="0"/>
                <a:ea typeface="ヒラギノ角ゴ ProN W3" charset="0"/>
                <a:cs typeface="ヒラギノ角ゴ ProN W3" charset="0"/>
              </a:rPr>
              <a:t>SCIENCE</a:t>
            </a:r>
            <a:endParaRPr lang="en-US" cap="none" dirty="0">
              <a:latin typeface="PFDinTextCompPro-Bold" charset="0"/>
              <a:ea typeface="ヒラギノ角ゴ ProN W3" charset="0"/>
              <a:cs typeface="ヒラギノ角ゴ ProN W3" charset="0"/>
            </a:endParaRPr>
          </a:p>
        </p:txBody>
      </p:sp>
    </p:spTree>
    <p:extLst>
      <p:ext uri="{BB962C8B-B14F-4D97-AF65-F5344CB8AC3E}">
        <p14:creationId xmlns:p14="http://schemas.microsoft.com/office/powerpoint/2010/main" val="1265447067"/>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Classification with KNN</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30</a:t>
            </a:fld>
            <a:endParaRPr lang="en-US"/>
          </a:p>
        </p:txBody>
      </p:sp>
      <p:pic>
        <p:nvPicPr>
          <p:cNvPr id="2" name="Picture 1"/>
          <p:cNvPicPr>
            <a:picLocks noChangeAspect="1"/>
          </p:cNvPicPr>
          <p:nvPr/>
        </p:nvPicPr>
        <p:blipFill>
          <a:blip r:embed="rId3"/>
          <a:stretch>
            <a:fillRect/>
          </a:stretch>
        </p:blipFill>
        <p:spPr>
          <a:xfrm>
            <a:off x="4300537" y="1725789"/>
            <a:ext cx="4572000" cy="3159958"/>
          </a:xfrm>
          <a:prstGeom prst="rect">
            <a:avLst/>
          </a:prstGeom>
        </p:spPr>
      </p:pic>
      <p:sp>
        <p:nvSpPr>
          <p:cNvPr id="6" name="TextBox 5"/>
          <p:cNvSpPr txBox="1"/>
          <p:nvPr/>
        </p:nvSpPr>
        <p:spPr>
          <a:xfrm>
            <a:off x="623608" y="1057513"/>
            <a:ext cx="6386596" cy="1708160"/>
          </a:xfrm>
          <a:prstGeom prst="rect">
            <a:avLst/>
          </a:prstGeom>
          <a:noFill/>
        </p:spPr>
        <p:txBody>
          <a:bodyPr wrap="none" rtlCol="0">
            <a:spAutoFit/>
          </a:bodyPr>
          <a:lstStyle/>
          <a:p>
            <a:pPr algn="l"/>
            <a:r>
              <a:rPr lang="en-US" sz="3000" dirty="0" smtClean="0">
                <a:latin typeface="PFDinTextCompPro-Italic"/>
                <a:cs typeface="PFDinTextCompPro-Italic"/>
              </a:rPr>
              <a:t>Suppose we want to predict the color of </a:t>
            </a:r>
            <a:r>
              <a:rPr lang="en-US" sz="3000" smtClean="0">
                <a:latin typeface="PFDinTextCompPro-Italic"/>
                <a:cs typeface="PFDinTextCompPro-Italic"/>
              </a:rPr>
              <a:t>the gray </a:t>
            </a:r>
            <a:r>
              <a:rPr lang="en-US" sz="3000" dirty="0" smtClean="0">
                <a:latin typeface="PFDinTextCompPro-Italic"/>
                <a:cs typeface="PFDinTextCompPro-Italic"/>
              </a:rPr>
              <a:t>dot.</a:t>
            </a:r>
          </a:p>
          <a:p>
            <a:pPr algn="l"/>
            <a:endParaRPr lang="en-US" sz="2500" dirty="0">
              <a:latin typeface="PFDinTextCompPro-Italic"/>
              <a:cs typeface="PFDinTextCompPro-Italic"/>
            </a:endParaRPr>
          </a:p>
          <a:p>
            <a:pPr algn="l"/>
            <a:r>
              <a:rPr lang="en-US" sz="2500" dirty="0" smtClean="0">
                <a:latin typeface="PFDinTextCompPro-Italic"/>
                <a:cs typeface="PFDinTextCompPro-Italic"/>
              </a:rPr>
              <a:t>1)  Pick a value for k.</a:t>
            </a:r>
          </a:p>
          <a:p>
            <a:pPr algn="l"/>
            <a:r>
              <a:rPr lang="en-US" sz="2500" dirty="0" smtClean="0">
                <a:latin typeface="PFDinTextCompPro-Italic"/>
                <a:cs typeface="PFDinTextCompPro-Italic"/>
              </a:rPr>
              <a:t>2)  Find colors of k nearest neighbors.</a:t>
            </a:r>
          </a:p>
        </p:txBody>
      </p:sp>
      <p:cxnSp>
        <p:nvCxnSpPr>
          <p:cNvPr id="9" name="Straight Arrow Connector 8"/>
          <p:cNvCxnSpPr/>
          <p:nvPr/>
        </p:nvCxnSpPr>
        <p:spPr bwMode="auto">
          <a:xfrm flipH="1">
            <a:off x="5367337" y="3543302"/>
            <a:ext cx="533400" cy="76013"/>
          </a:xfrm>
          <a:prstGeom prst="straightConnector1">
            <a:avLst/>
          </a:prstGeom>
          <a:solidFill>
            <a:schemeClr val="accent1"/>
          </a:solidFill>
          <a:ln w="127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Arrow Connector 9"/>
          <p:cNvCxnSpPr/>
          <p:nvPr/>
        </p:nvCxnSpPr>
        <p:spPr bwMode="auto">
          <a:xfrm flipV="1">
            <a:off x="6062472" y="3086100"/>
            <a:ext cx="86408" cy="304800"/>
          </a:xfrm>
          <a:prstGeom prst="straightConnector1">
            <a:avLst/>
          </a:prstGeom>
          <a:solidFill>
            <a:schemeClr val="accent1"/>
          </a:solidFill>
          <a:ln w="127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 name="Straight Arrow Connector 11"/>
          <p:cNvCxnSpPr/>
          <p:nvPr/>
        </p:nvCxnSpPr>
        <p:spPr bwMode="auto">
          <a:xfrm rot="3600000" flipV="1">
            <a:off x="6281928" y="3275916"/>
            <a:ext cx="86408" cy="304800"/>
          </a:xfrm>
          <a:prstGeom prst="straightConnector1">
            <a:avLst/>
          </a:prstGeom>
          <a:solidFill>
            <a:schemeClr val="accent1"/>
          </a:solidFill>
          <a:ln w="127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4" name="TextBox 13"/>
          <p:cNvSpPr txBox="1"/>
          <p:nvPr/>
        </p:nvSpPr>
        <p:spPr>
          <a:xfrm>
            <a:off x="4833668" y="3904446"/>
            <a:ext cx="686069" cy="477054"/>
          </a:xfrm>
          <a:prstGeom prst="rect">
            <a:avLst/>
          </a:prstGeom>
          <a:noFill/>
        </p:spPr>
        <p:txBody>
          <a:bodyPr wrap="none" rtlCol="0">
            <a:spAutoFit/>
          </a:bodyPr>
          <a:lstStyle/>
          <a:p>
            <a:r>
              <a:rPr lang="en-US" sz="2500" dirty="0" smtClean="0">
                <a:latin typeface="PFDinTextCompPro-Italic"/>
                <a:cs typeface="PFDinTextCompPro-Italic"/>
              </a:rPr>
              <a:t>k = 3</a:t>
            </a:r>
            <a:endParaRPr lang="en-US" sz="2500" dirty="0"/>
          </a:p>
        </p:txBody>
      </p:sp>
    </p:spTree>
    <p:extLst>
      <p:ext uri="{BB962C8B-B14F-4D97-AF65-F5344CB8AC3E}">
        <p14:creationId xmlns:p14="http://schemas.microsoft.com/office/powerpoint/2010/main" val="3884275811"/>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Classification with KNN</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31</a:t>
            </a:fld>
            <a:endParaRPr lang="en-US"/>
          </a:p>
        </p:txBody>
      </p:sp>
      <p:pic>
        <p:nvPicPr>
          <p:cNvPr id="3" name="Picture 2"/>
          <p:cNvPicPr>
            <a:picLocks noChangeAspect="1"/>
          </p:cNvPicPr>
          <p:nvPr/>
        </p:nvPicPr>
        <p:blipFill>
          <a:blip r:embed="rId3"/>
          <a:stretch>
            <a:fillRect/>
          </a:stretch>
        </p:blipFill>
        <p:spPr>
          <a:xfrm>
            <a:off x="4300537" y="1773936"/>
            <a:ext cx="4493584" cy="3048000"/>
          </a:xfrm>
          <a:prstGeom prst="rect">
            <a:avLst/>
          </a:prstGeom>
        </p:spPr>
      </p:pic>
      <p:sp>
        <p:nvSpPr>
          <p:cNvPr id="6" name="TextBox 5"/>
          <p:cNvSpPr txBox="1"/>
          <p:nvPr/>
        </p:nvSpPr>
        <p:spPr>
          <a:xfrm>
            <a:off x="623608" y="1057513"/>
            <a:ext cx="6386596" cy="2477601"/>
          </a:xfrm>
          <a:prstGeom prst="rect">
            <a:avLst/>
          </a:prstGeom>
          <a:noFill/>
        </p:spPr>
        <p:txBody>
          <a:bodyPr wrap="none" rtlCol="0">
            <a:spAutoFit/>
          </a:bodyPr>
          <a:lstStyle/>
          <a:p>
            <a:pPr algn="l"/>
            <a:r>
              <a:rPr lang="en-US" sz="3000" dirty="0" smtClean="0">
                <a:latin typeface="PFDinTextCompPro-Italic"/>
                <a:cs typeface="PFDinTextCompPro-Italic"/>
              </a:rPr>
              <a:t>Suppose we want to predict the color of </a:t>
            </a:r>
            <a:r>
              <a:rPr lang="en-US" sz="3000" smtClean="0">
                <a:latin typeface="PFDinTextCompPro-Italic"/>
                <a:cs typeface="PFDinTextCompPro-Italic"/>
              </a:rPr>
              <a:t>the gray </a:t>
            </a:r>
            <a:r>
              <a:rPr lang="en-US" sz="3000" dirty="0" smtClean="0">
                <a:latin typeface="PFDinTextCompPro-Italic"/>
                <a:cs typeface="PFDinTextCompPro-Italic"/>
              </a:rPr>
              <a:t>dot.</a:t>
            </a:r>
          </a:p>
          <a:p>
            <a:pPr algn="l"/>
            <a:endParaRPr lang="en-US" sz="2500" dirty="0">
              <a:latin typeface="PFDinTextCompPro-Italic"/>
              <a:cs typeface="PFDinTextCompPro-Italic"/>
            </a:endParaRPr>
          </a:p>
          <a:p>
            <a:pPr algn="l"/>
            <a:r>
              <a:rPr lang="en-US" sz="2500" dirty="0" smtClean="0">
                <a:latin typeface="PFDinTextCompPro-Italic"/>
                <a:cs typeface="PFDinTextCompPro-Italic"/>
              </a:rPr>
              <a:t>1)  Pick a value for k.</a:t>
            </a:r>
          </a:p>
          <a:p>
            <a:pPr algn="l"/>
            <a:r>
              <a:rPr lang="en-US" sz="2500" dirty="0" smtClean="0">
                <a:latin typeface="PFDinTextCompPro-Italic"/>
                <a:cs typeface="PFDinTextCompPro-Italic"/>
              </a:rPr>
              <a:t>2)  Find colors of k nearest neighbors.</a:t>
            </a:r>
          </a:p>
          <a:p>
            <a:pPr algn="l"/>
            <a:r>
              <a:rPr lang="en-US" sz="2500" dirty="0" smtClean="0">
                <a:latin typeface="PFDinTextCompPro-Italic"/>
                <a:cs typeface="PFDinTextCompPro-Italic"/>
              </a:rPr>
              <a:t>3)  Assign the most common color</a:t>
            </a:r>
          </a:p>
          <a:p>
            <a:pPr algn="l"/>
            <a:r>
              <a:rPr lang="en-US" sz="2500" dirty="0" smtClean="0">
                <a:latin typeface="PFDinTextCompPro-Italic"/>
                <a:cs typeface="PFDinTextCompPro-Italic"/>
              </a:rPr>
              <a:t>       to </a:t>
            </a:r>
            <a:r>
              <a:rPr lang="en-US" sz="2500" smtClean="0">
                <a:latin typeface="PFDinTextCompPro-Italic"/>
                <a:cs typeface="PFDinTextCompPro-Italic"/>
              </a:rPr>
              <a:t>the </a:t>
            </a:r>
            <a:r>
              <a:rPr lang="en-US" sz="2500" smtClean="0">
                <a:latin typeface="PFDinTextCompPro-Italic"/>
                <a:cs typeface="PFDinTextCompPro-Italic"/>
              </a:rPr>
              <a:t>gray </a:t>
            </a:r>
            <a:r>
              <a:rPr lang="en-US" sz="2500" dirty="0" smtClean="0">
                <a:latin typeface="PFDinTextCompPro-Italic"/>
                <a:cs typeface="PFDinTextCompPro-Italic"/>
              </a:rPr>
              <a:t>dot.</a:t>
            </a:r>
          </a:p>
        </p:txBody>
      </p:sp>
    </p:spTree>
    <p:extLst>
      <p:ext uri="{BB962C8B-B14F-4D97-AF65-F5344CB8AC3E}">
        <p14:creationId xmlns:p14="http://schemas.microsoft.com/office/powerpoint/2010/main" val="49878289"/>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Classification with KNN</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32</a:t>
            </a:fld>
            <a:endParaRPr lang="en-US"/>
          </a:p>
        </p:txBody>
      </p:sp>
      <p:pic>
        <p:nvPicPr>
          <p:cNvPr id="3" name="Picture 2"/>
          <p:cNvPicPr>
            <a:picLocks noChangeAspect="1"/>
          </p:cNvPicPr>
          <p:nvPr/>
        </p:nvPicPr>
        <p:blipFill>
          <a:blip r:embed="rId3"/>
          <a:stretch>
            <a:fillRect/>
          </a:stretch>
        </p:blipFill>
        <p:spPr>
          <a:xfrm>
            <a:off x="4300537" y="1773936"/>
            <a:ext cx="4493584" cy="3048000"/>
          </a:xfrm>
          <a:prstGeom prst="rect">
            <a:avLst/>
          </a:prstGeom>
        </p:spPr>
      </p:pic>
      <p:sp>
        <p:nvSpPr>
          <p:cNvPr id="6" name="TextBox 5"/>
          <p:cNvSpPr txBox="1"/>
          <p:nvPr/>
        </p:nvSpPr>
        <p:spPr>
          <a:xfrm>
            <a:off x="623608" y="1057513"/>
            <a:ext cx="6386596" cy="2477601"/>
          </a:xfrm>
          <a:prstGeom prst="rect">
            <a:avLst/>
          </a:prstGeom>
          <a:noFill/>
        </p:spPr>
        <p:txBody>
          <a:bodyPr wrap="none" rtlCol="0">
            <a:spAutoFit/>
          </a:bodyPr>
          <a:lstStyle/>
          <a:p>
            <a:pPr algn="l"/>
            <a:r>
              <a:rPr lang="en-US" sz="3000" dirty="0" smtClean="0">
                <a:latin typeface="PFDinTextCompPro-Italic"/>
                <a:cs typeface="PFDinTextCompPro-Italic"/>
              </a:rPr>
              <a:t>Suppose we want to predict the color of </a:t>
            </a:r>
            <a:r>
              <a:rPr lang="en-US" sz="3000" smtClean="0">
                <a:latin typeface="PFDinTextCompPro-Italic"/>
                <a:cs typeface="PFDinTextCompPro-Italic"/>
              </a:rPr>
              <a:t>the gray </a:t>
            </a:r>
            <a:r>
              <a:rPr lang="en-US" sz="3000" dirty="0" smtClean="0">
                <a:latin typeface="PFDinTextCompPro-Italic"/>
                <a:cs typeface="PFDinTextCompPro-Italic"/>
              </a:rPr>
              <a:t>dot.</a:t>
            </a:r>
          </a:p>
          <a:p>
            <a:pPr algn="l"/>
            <a:endParaRPr lang="en-US" sz="2500" dirty="0">
              <a:latin typeface="PFDinTextCompPro-Italic"/>
              <a:cs typeface="PFDinTextCompPro-Italic"/>
            </a:endParaRPr>
          </a:p>
          <a:p>
            <a:pPr algn="l"/>
            <a:r>
              <a:rPr lang="en-US" sz="2500" dirty="0" smtClean="0">
                <a:latin typeface="PFDinTextCompPro-Italic"/>
                <a:cs typeface="PFDinTextCompPro-Italic"/>
              </a:rPr>
              <a:t>1)  Pick a value for k.</a:t>
            </a:r>
          </a:p>
          <a:p>
            <a:pPr algn="l"/>
            <a:r>
              <a:rPr lang="en-US" sz="2500" dirty="0" smtClean="0">
                <a:latin typeface="PFDinTextCompPro-Italic"/>
                <a:cs typeface="PFDinTextCompPro-Italic"/>
              </a:rPr>
              <a:t>2)  Find colors of k nearest neighbors.</a:t>
            </a:r>
          </a:p>
          <a:p>
            <a:pPr algn="l"/>
            <a:r>
              <a:rPr lang="en-US" sz="2500" dirty="0" smtClean="0">
                <a:latin typeface="PFDinTextCompPro-Italic"/>
                <a:cs typeface="PFDinTextCompPro-Italic"/>
              </a:rPr>
              <a:t>3)  Assign the most common color</a:t>
            </a:r>
          </a:p>
          <a:p>
            <a:pPr algn="l"/>
            <a:r>
              <a:rPr lang="en-US" sz="2500" dirty="0" smtClean="0">
                <a:latin typeface="PFDinTextCompPro-Italic"/>
                <a:cs typeface="PFDinTextCompPro-Italic"/>
              </a:rPr>
              <a:t>       to </a:t>
            </a:r>
            <a:r>
              <a:rPr lang="en-US" sz="2500" smtClean="0">
                <a:latin typeface="PFDinTextCompPro-Italic"/>
                <a:cs typeface="PFDinTextCompPro-Italic"/>
              </a:rPr>
              <a:t>the </a:t>
            </a:r>
            <a:r>
              <a:rPr lang="en-US" sz="2500" smtClean="0">
                <a:latin typeface="PFDinTextCompPro-Italic"/>
                <a:cs typeface="PFDinTextCompPro-Italic"/>
              </a:rPr>
              <a:t>gray </a:t>
            </a:r>
            <a:r>
              <a:rPr lang="en-US" sz="2500" dirty="0" smtClean="0">
                <a:latin typeface="PFDinTextCompPro-Italic"/>
                <a:cs typeface="PFDinTextCompPro-Italic"/>
              </a:rPr>
              <a:t>dot.</a:t>
            </a:r>
          </a:p>
        </p:txBody>
      </p:sp>
      <p:grpSp>
        <p:nvGrpSpPr>
          <p:cNvPr id="7" name="Group 26"/>
          <p:cNvGrpSpPr>
            <a:grpSpLocks/>
          </p:cNvGrpSpPr>
          <p:nvPr/>
        </p:nvGrpSpPr>
        <p:grpSpPr bwMode="auto">
          <a:xfrm>
            <a:off x="719137" y="3679825"/>
            <a:ext cx="1463675" cy="1463675"/>
            <a:chOff x="0" y="0"/>
            <a:chExt cx="1280" cy="1280"/>
          </a:xfrm>
        </p:grpSpPr>
        <p:pic>
          <p:nvPicPr>
            <p:cNvPr id="9"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80" cy="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10" name="Rectangle 24"/>
            <p:cNvSpPr>
              <a:spLocks/>
            </p:cNvSpPr>
            <p:nvPr/>
          </p:nvSpPr>
          <p:spPr bwMode="auto">
            <a:xfrm>
              <a:off x="104" y="96"/>
              <a:ext cx="1056"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l">
                <a:lnSpc>
                  <a:spcPct val="75000"/>
                </a:lnSpc>
              </a:pPr>
              <a:r>
                <a:rPr lang="en-US" sz="1300" dirty="0" smtClean="0">
                  <a:solidFill>
                    <a:schemeClr val="tx1"/>
                  </a:solidFill>
                  <a:latin typeface="PFDinTextCompPro-Bold" charset="0"/>
                  <a:ea typeface="ＭＳ Ｐゴシック" charset="0"/>
                  <a:cs typeface="ＭＳ Ｐゴシック" charset="0"/>
                  <a:sym typeface="PFDinTextCompPro-Bold" charset="0"/>
                </a:rPr>
                <a:t>NOTE:</a:t>
              </a:r>
              <a:endParaRPr lang="en-US" sz="1300" dirty="0">
                <a:solidFill>
                  <a:schemeClr val="tx1"/>
                </a:solidFill>
                <a:latin typeface="PFDinTextCompPro-Bold" charset="0"/>
                <a:ea typeface="ＭＳ Ｐゴシック" charset="0"/>
                <a:cs typeface="ＭＳ Ｐゴシック" charset="0"/>
                <a:sym typeface="PFDinTextCompPro-Bold" charset="0"/>
              </a:endParaRPr>
            </a:p>
          </p:txBody>
        </p:sp>
        <p:sp>
          <p:nvSpPr>
            <p:cNvPr id="11" name="Rectangle 25"/>
            <p:cNvSpPr>
              <a:spLocks/>
            </p:cNvSpPr>
            <p:nvPr/>
          </p:nvSpPr>
          <p:spPr bwMode="auto">
            <a:xfrm>
              <a:off x="104" y="264"/>
              <a:ext cx="1056"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l">
                <a:lnSpc>
                  <a:spcPts val="1150"/>
                </a:lnSpc>
              </a:pPr>
              <a:endParaRPr lang="en-US" sz="900" dirty="0" smtClean="0">
                <a:solidFill>
                  <a:schemeClr val="tx1"/>
                </a:solidFill>
                <a:latin typeface="News706 BT" charset="0"/>
                <a:ea typeface="ＭＳ Ｐゴシック" charset="0"/>
                <a:cs typeface="ＭＳ Ｐゴシック" charset="0"/>
                <a:sym typeface="News706 BT" charset="0"/>
              </a:endParaRPr>
            </a:p>
            <a:p>
              <a:pPr algn="l">
                <a:lnSpc>
                  <a:spcPts val="1150"/>
                </a:lnSpc>
              </a:pPr>
              <a:r>
                <a:rPr lang="en-US" sz="900" dirty="0" smtClean="0">
                  <a:solidFill>
                    <a:schemeClr val="tx1"/>
                  </a:solidFill>
                  <a:latin typeface="News706 BT" charset="0"/>
                  <a:ea typeface="ＭＳ Ｐゴシック" charset="0"/>
                  <a:cs typeface="ＭＳ Ｐゴシック" charset="0"/>
                  <a:sym typeface="News706 BT" charset="0"/>
                </a:rPr>
                <a:t>Our definition of “nearest” implicitly uses the </a:t>
              </a:r>
              <a:r>
                <a:rPr lang="en-US" sz="900" i="1" dirty="0" smtClean="0">
                  <a:solidFill>
                    <a:schemeClr val="tx1"/>
                  </a:solidFill>
                  <a:latin typeface="News706 BT" charset="0"/>
                  <a:ea typeface="ＭＳ Ｐゴシック" charset="0"/>
                  <a:cs typeface="ＭＳ Ｐゴシック" charset="0"/>
                  <a:sym typeface="News706 BT" charset="0"/>
                </a:rPr>
                <a:t>Euclidean distance function.</a:t>
              </a:r>
              <a:endParaRPr lang="en-US" sz="900" dirty="0" smtClean="0">
                <a:solidFill>
                  <a:schemeClr val="tx1"/>
                </a:solidFill>
                <a:latin typeface="News706 BT" charset="0"/>
                <a:ea typeface="ＭＳ Ｐゴシック" charset="0"/>
                <a:cs typeface="ＭＳ Ｐゴシック" charset="0"/>
                <a:sym typeface="News706 BT" charset="0"/>
              </a:endParaRPr>
            </a:p>
          </p:txBody>
        </p:sp>
      </p:grpSp>
    </p:spTree>
    <p:extLst>
      <p:ext uri="{BB962C8B-B14F-4D97-AF65-F5344CB8AC3E}">
        <p14:creationId xmlns:p14="http://schemas.microsoft.com/office/powerpoint/2010/main" val="2702249536"/>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Classification with KNN</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33</a:t>
            </a:fld>
            <a:endParaRPr lang="en-US"/>
          </a:p>
        </p:txBody>
      </p:sp>
      <p:sp>
        <p:nvSpPr>
          <p:cNvPr id="5" name="Rectangle 4"/>
          <p:cNvSpPr/>
          <p:nvPr/>
        </p:nvSpPr>
        <p:spPr>
          <a:xfrm>
            <a:off x="566737" y="1028700"/>
            <a:ext cx="8153400" cy="3693319"/>
          </a:xfrm>
          <a:prstGeom prst="rect">
            <a:avLst/>
          </a:prstGeom>
        </p:spPr>
        <p:txBody>
          <a:bodyPr wrap="square">
            <a:spAutoFit/>
          </a:bodyPr>
          <a:lstStyle/>
          <a:p>
            <a:pPr algn="l"/>
            <a:r>
              <a:rPr lang="en-US" sz="1800" smtClean="0"/>
              <a:t>Advantages of KNN:</a:t>
            </a:r>
          </a:p>
          <a:p>
            <a:pPr marL="285750" indent="-285750" algn="l">
              <a:buFont typeface="Arial"/>
              <a:buChar char="•"/>
            </a:pPr>
            <a:r>
              <a:rPr lang="en-US" sz="1800" smtClean="0"/>
              <a:t>Simple to understand and explain</a:t>
            </a:r>
          </a:p>
          <a:p>
            <a:pPr marL="285750" indent="-285750" algn="l">
              <a:buFont typeface="Arial"/>
              <a:buChar char="•"/>
            </a:pPr>
            <a:r>
              <a:rPr lang="en-US" sz="1800" smtClean="0"/>
              <a:t>Model training phase is fast</a:t>
            </a:r>
          </a:p>
          <a:p>
            <a:pPr marL="285750" indent="-285750" algn="l">
              <a:buFont typeface="Arial"/>
              <a:buChar char="•"/>
            </a:pPr>
            <a:r>
              <a:rPr lang="en-US" sz="1800" smtClean="0"/>
              <a:t>Non-parametric </a:t>
            </a:r>
            <a:r>
              <a:rPr lang="en-US" sz="1800"/>
              <a:t>(does not presume a </a:t>
            </a:r>
            <a:r>
              <a:rPr lang="en-US" sz="1800" smtClean="0"/>
              <a:t>“form” </a:t>
            </a:r>
            <a:r>
              <a:rPr lang="en-US" sz="1800"/>
              <a:t>of the “decision boundary”)</a:t>
            </a:r>
          </a:p>
          <a:p>
            <a:pPr algn="l"/>
            <a:endParaRPr lang="en-US" sz="1800" smtClean="0"/>
          </a:p>
          <a:p>
            <a:pPr algn="l"/>
            <a:r>
              <a:rPr lang="en-US" sz="1800" smtClean="0"/>
              <a:t>Disadvantages of KNN:</a:t>
            </a:r>
          </a:p>
          <a:p>
            <a:pPr marL="285750" indent="-285750" algn="l">
              <a:buFont typeface="Arial"/>
              <a:buChar char="•"/>
            </a:pPr>
            <a:r>
              <a:rPr lang="en-US" sz="1800"/>
              <a:t>Prediction phase can be slow when n is large</a:t>
            </a:r>
          </a:p>
          <a:p>
            <a:pPr marL="285750" indent="-285750" algn="l">
              <a:buFont typeface="Arial"/>
              <a:buChar char="•"/>
            </a:pPr>
            <a:r>
              <a:rPr lang="en-US" sz="1800" smtClean="0"/>
              <a:t>Parametric methods will be better than KNN if the selected form is close to the “true” form</a:t>
            </a:r>
          </a:p>
          <a:p>
            <a:pPr marL="285750" indent="-285750" algn="l">
              <a:buFont typeface="Arial"/>
              <a:buChar char="•"/>
            </a:pPr>
            <a:r>
              <a:rPr lang="en-US" sz="1800" smtClean="0"/>
              <a:t>Parametric methods tend to be better than KNN for small n and large p</a:t>
            </a:r>
          </a:p>
          <a:p>
            <a:pPr marL="285750" indent="-285750" algn="l">
              <a:buFont typeface="Arial"/>
              <a:buChar char="•"/>
            </a:pPr>
            <a:r>
              <a:rPr lang="en-US" sz="1800"/>
              <a:t>Does not provide coefficients or p-values</a:t>
            </a:r>
          </a:p>
          <a:p>
            <a:pPr marL="285750" indent="-285750" algn="l">
              <a:buFont typeface="Arial"/>
              <a:buChar char="•"/>
            </a:pPr>
            <a:r>
              <a:rPr lang="en-US" sz="1800" smtClean="0"/>
              <a:t>Sensitive </a:t>
            </a:r>
            <a:r>
              <a:rPr lang="en-US" sz="1800"/>
              <a:t>to irrelevant features</a:t>
            </a:r>
          </a:p>
          <a:p>
            <a:pPr marL="285750" indent="-285750" algn="l">
              <a:buFont typeface="Arial"/>
              <a:buChar char="•"/>
            </a:pPr>
            <a:r>
              <a:rPr lang="en-US" sz="1800" smtClean="0"/>
              <a:t>Sensitive to unscaled data</a:t>
            </a:r>
          </a:p>
        </p:txBody>
      </p:sp>
    </p:spTree>
    <p:extLst>
      <p:ext uri="{BB962C8B-B14F-4D97-AF65-F5344CB8AC3E}">
        <p14:creationId xmlns:p14="http://schemas.microsoft.com/office/powerpoint/2010/main" val="39253831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371475" y="495300"/>
            <a:ext cx="6400800" cy="304800"/>
          </a:xfrm>
        </p:spPr>
        <p:txBody>
          <a:bodyPr wrap="square" lIns="91440" tIns="45720" rIns="91440" bIns="45720" numCol="1" anchor="t" anchorCtr="0" compatLnSpc="1">
            <a:prstTxWarp prst="textNoShape">
              <a:avLst/>
            </a:prstTxWarp>
          </a:bodyPr>
          <a:lstStyle/>
          <a:p>
            <a:pPr marL="0" indent="0"/>
            <a:r>
              <a:rPr lang="en-US" cap="none" smtClean="0">
                <a:latin typeface="PFDinTextCompPro-Bold" charset="0"/>
                <a:ea typeface="ヒラギノ角ゴ ProN W3" charset="0"/>
                <a:cs typeface="ヒラギノ角ゴ ProN W3" charset="0"/>
              </a:rPr>
              <a:t>DATA </a:t>
            </a:r>
            <a:r>
              <a:rPr lang="en-US" cap="none" dirty="0" smtClean="0">
                <a:latin typeface="PFDinTextCompPro-Bold" charset="0"/>
                <a:ea typeface="ヒラギノ角ゴ ProN W3" charset="0"/>
                <a:cs typeface="ヒラギノ角ゴ ProN W3" charset="0"/>
              </a:rPr>
              <a:t>SCIENCE</a:t>
            </a:r>
            <a:endParaRPr lang="en-US" cap="none" dirty="0">
              <a:latin typeface="PFDinTextCompPro-Bold" charset="0"/>
              <a:ea typeface="ヒラギノ角ゴ ProN W3" charset="0"/>
              <a:cs typeface="ヒラギノ角ゴ ProN W3" charset="0"/>
            </a:endParaRPr>
          </a:p>
        </p:txBody>
      </p:sp>
    </p:spTree>
    <p:extLst>
      <p:ext uri="{BB962C8B-B14F-4D97-AF65-F5344CB8AC3E}">
        <p14:creationId xmlns:p14="http://schemas.microsoft.com/office/powerpoint/2010/main" val="79609337"/>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What is machine learning?</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4</a:t>
            </a:fld>
            <a:endParaRPr lang="en-US"/>
          </a:p>
        </p:txBody>
      </p:sp>
      <p:sp>
        <p:nvSpPr>
          <p:cNvPr id="20485" name="Subtitle 2"/>
          <p:cNvSpPr>
            <a:spLocks noGrp="1"/>
          </p:cNvSpPr>
          <p:nvPr>
            <p:ph type="subTitle" idx="1"/>
          </p:nvPr>
        </p:nvSpPr>
        <p:spPr bwMode="auto">
          <a:xfrm>
            <a:off x="566737" y="1181100"/>
            <a:ext cx="8305800" cy="3581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marL="0" indent="0">
              <a:lnSpc>
                <a:spcPct val="100000"/>
              </a:lnSpc>
              <a:buNone/>
            </a:pPr>
            <a:endParaRPr lang="en-US" sz="1400" dirty="0" smtClean="0">
              <a:latin typeface="News706 BT" charset="0"/>
              <a:ea typeface="ヒラギノ角ゴ ProN W3" charset="0"/>
              <a:cs typeface="ヒラギノ角ゴ ProN W3" charset="0"/>
            </a:endParaRPr>
          </a:p>
          <a:p>
            <a:pPr>
              <a:lnSpc>
                <a:spcPct val="100000"/>
              </a:lnSpc>
              <a:buFont typeface="Lucida Grande" charset="0"/>
              <a:buChar char="‣"/>
            </a:pPr>
            <a:endParaRPr lang="en-US" sz="1400" dirty="0">
              <a:latin typeface="News706 BT" charset="0"/>
              <a:ea typeface="ヒラギノ角ゴ ProN W3" charset="0"/>
              <a:cs typeface="ヒラギノ角ゴ ProN W3"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358" y="1790699"/>
            <a:ext cx="5172779" cy="1911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4137" y="1347786"/>
            <a:ext cx="2014019"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3518707"/>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What is machine learning?</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5</a:t>
            </a:fld>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937" y="1257300"/>
            <a:ext cx="8872537" cy="14548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942" y="3009900"/>
            <a:ext cx="8887531" cy="1377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261937" y="4686300"/>
            <a:ext cx="6629400" cy="215444"/>
          </a:xfrm>
          <a:prstGeom prst="rect">
            <a:avLst/>
          </a:prstGeom>
          <a:noFill/>
        </p:spPr>
        <p:txBody>
          <a:bodyPr wrap="square" rtlCol="0">
            <a:spAutoFit/>
          </a:bodyPr>
          <a:lstStyle/>
          <a:p>
            <a:pPr algn="l"/>
            <a:r>
              <a:rPr lang="en-US" sz="800"/>
              <a:t>Source: http://www.reddit.com/r/MachineLearning/comments/25lnbt/ama_yann_lecun</a:t>
            </a:r>
          </a:p>
        </p:txBody>
      </p:sp>
    </p:spTree>
    <p:extLst>
      <p:ext uri="{BB962C8B-B14F-4D97-AF65-F5344CB8AC3E}">
        <p14:creationId xmlns:p14="http://schemas.microsoft.com/office/powerpoint/2010/main" val="2782449747"/>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What is machine learning?</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6</a:t>
            </a:fld>
            <a:endParaRPr lang="en-US"/>
          </a:p>
        </p:txBody>
      </p:sp>
      <p:sp>
        <p:nvSpPr>
          <p:cNvPr id="20485" name="Subtitle 2"/>
          <p:cNvSpPr>
            <a:spLocks noGrp="1"/>
          </p:cNvSpPr>
          <p:nvPr>
            <p:ph type="subTitle" idx="1"/>
          </p:nvPr>
        </p:nvSpPr>
        <p:spPr bwMode="auto">
          <a:xfrm>
            <a:off x="566737" y="1181100"/>
            <a:ext cx="8305800" cy="3581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marL="0" indent="0">
              <a:lnSpc>
                <a:spcPct val="100000"/>
              </a:lnSpc>
              <a:buNone/>
            </a:pPr>
            <a:r>
              <a:rPr lang="en-US" sz="1600" smtClean="0"/>
              <a:t>From </a:t>
            </a:r>
            <a:r>
              <a:rPr lang="en-US" sz="1600" dirty="0" smtClean="0"/>
              <a:t>Wikipedia:</a:t>
            </a:r>
          </a:p>
          <a:p>
            <a:pPr marL="0" indent="0">
              <a:lnSpc>
                <a:spcPct val="100000"/>
              </a:lnSpc>
              <a:buNone/>
            </a:pPr>
            <a:endParaRPr lang="en-US" sz="1600" dirty="0" smtClean="0"/>
          </a:p>
          <a:p>
            <a:pPr marL="0" indent="0">
              <a:lnSpc>
                <a:spcPct val="100000"/>
              </a:lnSpc>
              <a:buNone/>
            </a:pPr>
            <a:r>
              <a:rPr lang="en-US" sz="1600" dirty="0" smtClean="0"/>
              <a:t>“Machine </a:t>
            </a:r>
            <a:r>
              <a:rPr lang="en-US" sz="1600" dirty="0"/>
              <a:t>learning, a branch of artificial intelligence, is about the construction and study of systems that can </a:t>
            </a:r>
            <a:r>
              <a:rPr lang="en-US" sz="1600" i="1" dirty="0"/>
              <a:t>learn from </a:t>
            </a:r>
            <a:r>
              <a:rPr lang="en-US" sz="1600" i="1" dirty="0" smtClean="0"/>
              <a:t>data</a:t>
            </a:r>
            <a:r>
              <a:rPr lang="en-US" sz="1600" dirty="0" smtClean="0"/>
              <a:t>.”</a:t>
            </a:r>
          </a:p>
          <a:p>
            <a:pPr marL="0" indent="0">
              <a:lnSpc>
                <a:spcPct val="100000"/>
              </a:lnSpc>
              <a:buNone/>
            </a:pPr>
            <a:endParaRPr lang="en-US" sz="1400" dirty="0" smtClean="0"/>
          </a:p>
          <a:p>
            <a:pPr marL="0" indent="0">
              <a:lnSpc>
                <a:spcPct val="100000"/>
              </a:lnSpc>
              <a:buNone/>
            </a:pPr>
            <a:endParaRPr lang="en-US" sz="1400" dirty="0"/>
          </a:p>
          <a:p>
            <a:pPr marL="0" indent="0">
              <a:lnSpc>
                <a:spcPct val="100000"/>
              </a:lnSpc>
              <a:buNone/>
            </a:pPr>
            <a:r>
              <a:rPr lang="en-US" sz="1600" smtClean="0"/>
              <a:t>“</a:t>
            </a:r>
            <a:r>
              <a:rPr lang="en-US" sz="1600" dirty="0" smtClean="0"/>
              <a:t>The </a:t>
            </a:r>
            <a:r>
              <a:rPr lang="en-US" sz="1600" dirty="0"/>
              <a:t>core of machine learning deals with </a:t>
            </a:r>
            <a:r>
              <a:rPr lang="en-US" sz="1600" i="1" dirty="0"/>
              <a:t>representation </a:t>
            </a:r>
            <a:r>
              <a:rPr lang="en-US" sz="1600" dirty="0"/>
              <a:t>and </a:t>
            </a:r>
            <a:r>
              <a:rPr lang="en-US" sz="1600" i="1" dirty="0" smtClean="0"/>
              <a:t>generalization</a:t>
            </a:r>
            <a:r>
              <a:rPr lang="en-US" sz="1600" dirty="0" smtClean="0"/>
              <a:t>…”</a:t>
            </a:r>
          </a:p>
          <a:p>
            <a:pPr marL="0" indent="0">
              <a:lnSpc>
                <a:spcPct val="100000"/>
              </a:lnSpc>
              <a:buNone/>
            </a:pPr>
            <a:endParaRPr lang="en-US" sz="1600" dirty="0" smtClean="0"/>
          </a:p>
          <a:p>
            <a:pPr>
              <a:lnSpc>
                <a:spcPct val="100000"/>
              </a:lnSpc>
              <a:buSzPct val="100000"/>
              <a:buFont typeface="Arial" panose="020B0604020202020204" pitchFamily="34" charset="0"/>
              <a:buChar char="•"/>
            </a:pPr>
            <a:r>
              <a:rPr lang="en-US" sz="1600" i="1" dirty="0"/>
              <a:t>representation</a:t>
            </a:r>
            <a:r>
              <a:rPr lang="en-US" sz="1600" dirty="0"/>
              <a:t> – extracting structure from </a:t>
            </a:r>
            <a:r>
              <a:rPr lang="en-US" sz="1600" dirty="0" smtClean="0"/>
              <a:t>data</a:t>
            </a:r>
          </a:p>
          <a:p>
            <a:pPr>
              <a:lnSpc>
                <a:spcPct val="100000"/>
              </a:lnSpc>
              <a:buSzPct val="100000"/>
              <a:buFont typeface="Arial" panose="020B0604020202020204" pitchFamily="34" charset="0"/>
              <a:buChar char="•"/>
            </a:pPr>
            <a:endParaRPr lang="en-US" sz="1600" i="1" dirty="0" smtClean="0"/>
          </a:p>
          <a:p>
            <a:pPr>
              <a:lnSpc>
                <a:spcPct val="100000"/>
              </a:lnSpc>
              <a:buSzPct val="100000"/>
              <a:buFont typeface="Arial" panose="020B0604020202020204" pitchFamily="34" charset="0"/>
              <a:buChar char="•"/>
            </a:pPr>
            <a:r>
              <a:rPr lang="en-US" sz="1600" i="1" dirty="0" smtClean="0"/>
              <a:t>generalization </a:t>
            </a:r>
            <a:r>
              <a:rPr lang="en-US" sz="1600" dirty="0"/>
              <a:t>– making predictions from data</a:t>
            </a:r>
          </a:p>
          <a:p>
            <a:pPr>
              <a:lnSpc>
                <a:spcPct val="100000"/>
              </a:lnSpc>
              <a:buFont typeface="Lucida Grande" charset="0"/>
              <a:buChar char="‣"/>
            </a:pPr>
            <a:endParaRPr lang="en-US" sz="1400" dirty="0"/>
          </a:p>
          <a:p>
            <a:pPr marL="0" indent="0">
              <a:lnSpc>
                <a:spcPct val="100000"/>
              </a:lnSpc>
              <a:buNone/>
            </a:pPr>
            <a:endParaRPr lang="en-US" sz="1400" dirty="0"/>
          </a:p>
          <a:p>
            <a:pPr marL="0" indent="0">
              <a:lnSpc>
                <a:spcPct val="100000"/>
              </a:lnSpc>
              <a:buNone/>
            </a:pPr>
            <a:endParaRPr lang="en-US" sz="1400" dirty="0">
              <a:latin typeface="News706 BT" charset="0"/>
              <a:ea typeface="ヒラギノ角ゴ ProN W3" charset="0"/>
              <a:cs typeface="ヒラギノ角ゴ ProN W3" charset="0"/>
            </a:endParaRPr>
          </a:p>
          <a:p>
            <a:pPr marL="0" indent="0">
              <a:lnSpc>
                <a:spcPct val="100000"/>
              </a:lnSpc>
              <a:buNone/>
            </a:pPr>
            <a:r>
              <a:rPr lang="en-US" sz="800" smtClean="0"/>
              <a:t>Source</a:t>
            </a:r>
            <a:r>
              <a:rPr lang="en-US" sz="800" dirty="0" smtClean="0"/>
              <a:t>: http</a:t>
            </a:r>
            <a:r>
              <a:rPr lang="en-US" sz="800" dirty="0"/>
              <a:t>://</a:t>
            </a:r>
            <a:r>
              <a:rPr lang="en-US" sz="800" dirty="0" err="1"/>
              <a:t>en.wikipedia.org</a:t>
            </a:r>
            <a:r>
              <a:rPr lang="en-US" sz="800" dirty="0"/>
              <a:t>/wiki/</a:t>
            </a:r>
            <a:r>
              <a:rPr lang="en-US" sz="800" dirty="0" err="1" smtClean="0"/>
              <a:t>Machine_learning</a:t>
            </a:r>
            <a:endParaRPr lang="en-US" sz="800" dirty="0"/>
          </a:p>
          <a:p>
            <a:pPr marL="0" indent="0">
              <a:lnSpc>
                <a:spcPct val="100000"/>
              </a:lnSpc>
              <a:buNone/>
            </a:pPr>
            <a:endParaRPr lang="en-US" sz="1400" dirty="0" smtClean="0">
              <a:latin typeface="News706 BT" charset="0"/>
              <a:ea typeface="ヒラギノ角ゴ ProN W3" charset="0"/>
              <a:cs typeface="ヒラギノ角ゴ ProN W3" charset="0"/>
            </a:endParaRPr>
          </a:p>
          <a:p>
            <a:pPr>
              <a:lnSpc>
                <a:spcPct val="100000"/>
              </a:lnSpc>
              <a:buFont typeface="Lucida Grande" charset="0"/>
              <a:buChar char="‣"/>
            </a:pPr>
            <a:endParaRPr lang="en-US" sz="1400" dirty="0">
              <a:latin typeface="News706 BT" charset="0"/>
              <a:ea typeface="ヒラギノ角ゴ ProN W3" charset="0"/>
              <a:cs typeface="ヒラギノ角ゴ ProN W3" charset="0"/>
            </a:endParaRPr>
          </a:p>
        </p:txBody>
      </p:sp>
    </p:spTree>
    <p:extLst>
      <p:ext uri="{BB962C8B-B14F-4D97-AF65-F5344CB8AC3E}">
        <p14:creationId xmlns:p14="http://schemas.microsoft.com/office/powerpoint/2010/main" val="24402243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5">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5">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5"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7</a:t>
            </a:fld>
            <a:endParaRPr lang="en-US"/>
          </a:p>
        </p:txBody>
      </p:sp>
      <p:cxnSp>
        <p:nvCxnSpPr>
          <p:cNvPr id="3" name="Straight Connector 2"/>
          <p:cNvCxnSpPr/>
          <p:nvPr/>
        </p:nvCxnSpPr>
        <p:spPr bwMode="auto">
          <a:xfrm>
            <a:off x="3233737" y="1485900"/>
            <a:ext cx="0" cy="213360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 name="Straight Connector 5"/>
          <p:cNvCxnSpPr/>
          <p:nvPr/>
        </p:nvCxnSpPr>
        <p:spPr bwMode="auto">
          <a:xfrm>
            <a:off x="642937" y="1866900"/>
            <a:ext cx="8229600" cy="0"/>
          </a:xfrm>
          <a:prstGeom prst="line">
            <a:avLst/>
          </a:pr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9" name="TextBox 8"/>
          <p:cNvSpPr txBox="1"/>
          <p:nvPr/>
        </p:nvSpPr>
        <p:spPr>
          <a:xfrm>
            <a:off x="566737" y="1991261"/>
            <a:ext cx="7027117" cy="1323439"/>
          </a:xfrm>
          <a:prstGeom prst="rect">
            <a:avLst/>
          </a:prstGeom>
          <a:noFill/>
        </p:spPr>
        <p:txBody>
          <a:bodyPr wrap="none" rtlCol="0">
            <a:spAutoFit/>
          </a:bodyPr>
          <a:lstStyle/>
          <a:p>
            <a:pPr algn="l"/>
            <a:r>
              <a:rPr lang="en-US" sz="4000" dirty="0" smtClean="0">
                <a:latin typeface="PFDinTextCompPro-MediumItalic"/>
                <a:cs typeface="PFDinTextCompPro-MediumItalic"/>
              </a:rPr>
              <a:t>  supervised</a:t>
            </a:r>
            <a:r>
              <a:rPr lang="en-US" sz="4000" i="1" dirty="0">
                <a:latin typeface="PFDinTextCompPro-Italic"/>
                <a:cs typeface="PFDinTextCompPro-Italic"/>
              </a:rPr>
              <a:t>	</a:t>
            </a:r>
            <a:r>
              <a:rPr lang="en-US" sz="4000" i="1" dirty="0" smtClean="0">
                <a:latin typeface="PFDinTextCompPro-Italic"/>
                <a:cs typeface="PFDinTextCompPro-Italic"/>
              </a:rPr>
              <a:t>	</a:t>
            </a:r>
            <a:r>
              <a:rPr lang="en-US" sz="4000" dirty="0" smtClean="0">
                <a:latin typeface="PFDinTextCompPro-Italic"/>
                <a:cs typeface="PFDinTextCompPro-Italic"/>
              </a:rPr>
              <a:t>making predictions</a:t>
            </a:r>
          </a:p>
          <a:p>
            <a:pPr algn="l"/>
            <a:r>
              <a:rPr lang="en-US" sz="4000" dirty="0" smtClean="0">
                <a:latin typeface="PFDinTextCompPro-MediumItalic"/>
                <a:cs typeface="PFDinTextCompPro-MediumItalic"/>
              </a:rPr>
              <a:t>unsupervised</a:t>
            </a:r>
            <a:r>
              <a:rPr lang="en-US" sz="4000" dirty="0">
                <a:latin typeface="PFDinTextCompPro-Italic"/>
                <a:cs typeface="PFDinTextCompPro-Italic"/>
              </a:rPr>
              <a:t>	</a:t>
            </a:r>
            <a:r>
              <a:rPr lang="en-US" sz="4000" dirty="0" smtClean="0">
                <a:latin typeface="PFDinTextCompPro-Italic"/>
                <a:cs typeface="PFDinTextCompPro-Italic"/>
              </a:rPr>
              <a:t>	extracting structure</a:t>
            </a:r>
            <a:endParaRPr lang="en-US" sz="4000" i="1" dirty="0"/>
          </a:p>
        </p:txBody>
      </p:sp>
      <p:sp>
        <p:nvSpPr>
          <p:cNvPr id="2" name="TextBox 1"/>
          <p:cNvSpPr txBox="1"/>
          <p:nvPr/>
        </p:nvSpPr>
        <p:spPr>
          <a:xfrm>
            <a:off x="3233737" y="3771900"/>
            <a:ext cx="1934390" cy="553998"/>
          </a:xfrm>
          <a:prstGeom prst="rect">
            <a:avLst/>
          </a:prstGeom>
          <a:noFill/>
        </p:spPr>
        <p:txBody>
          <a:bodyPr wrap="none" rtlCol="0">
            <a:spAutoFit/>
          </a:bodyPr>
          <a:lstStyle/>
          <a:p>
            <a:r>
              <a:rPr lang="en-US" sz="3000" i="1" dirty="0" smtClean="0">
                <a:latin typeface="PFDinTextCompPro-Italic"/>
                <a:cs typeface="PFDinTextCompPro-Italic"/>
              </a:rPr>
              <a:t>representation</a:t>
            </a:r>
            <a:endParaRPr lang="en-US" sz="3000" i="1" dirty="0"/>
          </a:p>
        </p:txBody>
      </p:sp>
      <p:sp>
        <p:nvSpPr>
          <p:cNvPr id="10" name="TextBox 9"/>
          <p:cNvSpPr txBox="1"/>
          <p:nvPr/>
        </p:nvSpPr>
        <p:spPr>
          <a:xfrm>
            <a:off x="6741478" y="952500"/>
            <a:ext cx="1902459" cy="553998"/>
          </a:xfrm>
          <a:prstGeom prst="rect">
            <a:avLst/>
          </a:prstGeom>
          <a:noFill/>
        </p:spPr>
        <p:txBody>
          <a:bodyPr wrap="none" rtlCol="0">
            <a:spAutoFit/>
          </a:bodyPr>
          <a:lstStyle/>
          <a:p>
            <a:r>
              <a:rPr lang="en-US" sz="3000" i="1" dirty="0" smtClean="0">
                <a:latin typeface="PFDinTextCompPro-Italic"/>
                <a:cs typeface="PFDinTextCompPro-Italic"/>
              </a:rPr>
              <a:t>generalization</a:t>
            </a:r>
            <a:endParaRPr lang="en-US" sz="3000" i="1" dirty="0"/>
          </a:p>
        </p:txBody>
      </p:sp>
      <p:sp>
        <p:nvSpPr>
          <p:cNvPr id="13" name="Freeform 12"/>
          <p:cNvSpPr/>
          <p:nvPr/>
        </p:nvSpPr>
        <p:spPr>
          <a:xfrm>
            <a:off x="5599366" y="1365387"/>
            <a:ext cx="1088923" cy="705450"/>
          </a:xfrm>
          <a:custGeom>
            <a:avLst/>
            <a:gdLst>
              <a:gd name="connsiteX0" fmla="*/ 1088923 w 1088923"/>
              <a:gd name="connsiteY0" fmla="*/ 0 h 705450"/>
              <a:gd name="connsiteX1" fmla="*/ 9484 w 1088923"/>
              <a:gd name="connsiteY1" fmla="*/ 698571 h 705450"/>
              <a:gd name="connsiteX2" fmla="*/ 538620 w 1088923"/>
              <a:gd name="connsiteY2" fmla="*/ 349286 h 705450"/>
              <a:gd name="connsiteX3" fmla="*/ 115311 w 1088923"/>
              <a:gd name="connsiteY3" fmla="*/ 222273 h 705450"/>
            </a:gdLst>
            <a:ahLst/>
            <a:cxnLst>
              <a:cxn ang="0">
                <a:pos x="connsiteX0" y="connsiteY0"/>
              </a:cxn>
              <a:cxn ang="0">
                <a:pos x="connsiteX1" y="connsiteY1"/>
              </a:cxn>
              <a:cxn ang="0">
                <a:pos x="connsiteX2" y="connsiteY2"/>
              </a:cxn>
              <a:cxn ang="0">
                <a:pos x="connsiteX3" y="connsiteY3"/>
              </a:cxn>
            </a:cxnLst>
            <a:rect l="l" t="t" r="r" b="b"/>
            <a:pathLst>
              <a:path w="1088923" h="705450">
                <a:moveTo>
                  <a:pt x="1088923" y="0"/>
                </a:moveTo>
                <a:lnTo>
                  <a:pt x="9484" y="698571"/>
                </a:lnTo>
                <a:cubicBezTo>
                  <a:pt x="-82233" y="756785"/>
                  <a:pt x="520982" y="428669"/>
                  <a:pt x="538620" y="349286"/>
                </a:cubicBezTo>
                <a:cubicBezTo>
                  <a:pt x="556258" y="269903"/>
                  <a:pt x="201737" y="571558"/>
                  <a:pt x="115311" y="222273"/>
                </a:cubicBezTo>
              </a:path>
            </a:pathLst>
          </a:custGeom>
        </p:spPr>
        <p:txBody>
          <a:bodyPr rtlCol="0" anchor="ctr"/>
          <a:lstStyle/>
          <a:p>
            <a:pPr algn="ctr"/>
            <a:endParaRPr lang="en-US"/>
          </a:p>
        </p:txBody>
      </p:sp>
      <p:cxnSp>
        <p:nvCxnSpPr>
          <p:cNvPr id="16" name="Straight Arrow Connector 15"/>
          <p:cNvCxnSpPr/>
          <p:nvPr/>
        </p:nvCxnSpPr>
        <p:spPr bwMode="auto">
          <a:xfrm flipH="1">
            <a:off x="6053137" y="1485900"/>
            <a:ext cx="685800" cy="609600"/>
          </a:xfrm>
          <a:prstGeom prst="straightConnector1">
            <a:avLst/>
          </a:prstGeom>
          <a:solidFill>
            <a:schemeClr val="accent1"/>
          </a:solidFill>
          <a:ln w="127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Straight Arrow Connector 16"/>
          <p:cNvCxnSpPr/>
          <p:nvPr/>
        </p:nvCxnSpPr>
        <p:spPr bwMode="auto">
          <a:xfrm rot="10800000" flipH="1">
            <a:off x="5138738" y="3390899"/>
            <a:ext cx="685800" cy="609600"/>
          </a:xfrm>
          <a:prstGeom prst="straightConnector1">
            <a:avLst/>
          </a:prstGeom>
          <a:solidFill>
            <a:schemeClr val="accent1"/>
          </a:solidFill>
          <a:ln w="127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mtClean="0"/>
              <a:t>Types of Machine Learning Problems</a:t>
            </a:r>
            <a:endParaRPr lang="en-US" dirty="0"/>
          </a:p>
        </p:txBody>
      </p:sp>
    </p:spTree>
    <p:extLst>
      <p:ext uri="{BB962C8B-B14F-4D97-AF65-F5344CB8AC3E}">
        <p14:creationId xmlns:p14="http://schemas.microsoft.com/office/powerpoint/2010/main" val="1061052591"/>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663" y="3848100"/>
            <a:ext cx="8426450" cy="1219200"/>
          </a:xfrm>
        </p:spPr>
        <p:txBody>
          <a:bodyPr/>
          <a:lstStyle/>
          <a:p>
            <a:pPr>
              <a:defRPr/>
            </a:pPr>
            <a:r>
              <a:rPr lang="en-US" sz="7500" dirty="0" smtClean="0"/>
              <a:t>II</a:t>
            </a:r>
            <a:r>
              <a:rPr lang="en-US" sz="7500" smtClean="0"/>
              <a:t>. Supervised Learning</a:t>
            </a:r>
            <a:endParaRPr lang="en-US" sz="7500" dirty="0"/>
          </a:p>
        </p:txBody>
      </p:sp>
      <p:sp>
        <p:nvSpPr>
          <p:cNvPr id="4" name="Content Placeholder 3"/>
          <p:cNvSpPr>
            <a:spLocks noGrp="1"/>
          </p:cNvSpPr>
          <p:nvPr>
            <p:ph sz="quarter" idx="11"/>
          </p:nvPr>
        </p:nvSpPr>
        <p:spPr>
          <a:xfrm>
            <a:off x="371475" y="495300"/>
            <a:ext cx="6400800" cy="304800"/>
          </a:xfrm>
        </p:spPr>
        <p:txBody>
          <a:bodyPr wrap="square" lIns="91440" tIns="45720" rIns="91440" bIns="45720" numCol="1" anchor="t" anchorCtr="0" compatLnSpc="1">
            <a:prstTxWarp prst="textNoShape">
              <a:avLst/>
            </a:prstTxWarp>
          </a:bodyPr>
          <a:lstStyle/>
          <a:p>
            <a:pPr marL="0" indent="0"/>
            <a:r>
              <a:rPr lang="en-US" cap="none" smtClean="0">
                <a:latin typeface="PFDinTextCompPro-Bold" charset="0"/>
                <a:ea typeface="ヒラギノ角ゴ ProN W3" charset="0"/>
                <a:cs typeface="ヒラギノ角ゴ ProN W3" charset="0"/>
              </a:rPr>
              <a:t>DATA </a:t>
            </a:r>
            <a:r>
              <a:rPr lang="en-US" cap="none" dirty="0" smtClean="0">
                <a:latin typeface="PFDinTextCompPro-Bold" charset="0"/>
                <a:ea typeface="ヒラギノ角ゴ ProN W3" charset="0"/>
                <a:cs typeface="ヒラギノ角ゴ ProN W3" charset="0"/>
              </a:rPr>
              <a:t>SCIENCE</a:t>
            </a:r>
            <a:endParaRPr lang="en-US" cap="none" dirty="0">
              <a:latin typeface="PFDinTextCompPro-Bold" charset="0"/>
              <a:ea typeface="ヒラギノ角ゴ ProN W3" charset="0"/>
              <a:cs typeface="ヒラギノ角ゴ ProN W3" charset="0"/>
            </a:endParaRPr>
          </a:p>
        </p:txBody>
      </p:sp>
    </p:spTree>
    <p:extLst>
      <p:ext uri="{BB962C8B-B14F-4D97-AF65-F5344CB8AC3E}">
        <p14:creationId xmlns:p14="http://schemas.microsoft.com/office/powerpoint/2010/main" val="2943625627"/>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a:t>Supervised Learning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9</a:t>
            </a:fld>
            <a:endParaRPr lang="en-US"/>
          </a:p>
        </p:txBody>
      </p:sp>
      <p:sp>
        <p:nvSpPr>
          <p:cNvPr id="5" name="Rectangle 4"/>
          <p:cNvSpPr/>
          <p:nvPr/>
        </p:nvSpPr>
        <p:spPr>
          <a:xfrm>
            <a:off x="642937" y="1164372"/>
            <a:ext cx="8001000" cy="4093428"/>
          </a:xfrm>
          <a:prstGeom prst="rect">
            <a:avLst/>
          </a:prstGeom>
        </p:spPr>
        <p:txBody>
          <a:bodyPr wrap="square">
            <a:spAutoFit/>
          </a:bodyPr>
          <a:lstStyle/>
          <a:p>
            <a:pPr marL="285750" indent="-285750" algn="l">
              <a:buFont typeface="Arial"/>
              <a:buChar char="•"/>
            </a:pPr>
            <a:r>
              <a:rPr lang="en-US" sz="2000"/>
              <a:t>Vector of </a:t>
            </a:r>
            <a:r>
              <a:rPr lang="en-US" sz="2000" smtClean="0"/>
              <a:t>“Predictors” X</a:t>
            </a:r>
          </a:p>
          <a:p>
            <a:pPr marL="614363" lvl="1" indent="-285750" algn="l">
              <a:buFont typeface="Arial"/>
              <a:buChar char="•"/>
            </a:pPr>
            <a:r>
              <a:rPr lang="en-US" sz="2000" smtClean="0"/>
              <a:t>Also known as features, independent variables, inputs, regressors, covariates, attributes</a:t>
            </a:r>
            <a:endParaRPr lang="en-US" sz="2000"/>
          </a:p>
          <a:p>
            <a:pPr marL="285750" indent="-285750" algn="l">
              <a:buFont typeface="Arial"/>
              <a:buChar char="•"/>
            </a:pPr>
            <a:r>
              <a:rPr lang="en-US" sz="2000" smtClean="0"/>
              <a:t>“Response” </a:t>
            </a:r>
            <a:r>
              <a:rPr lang="en-US" sz="2000" smtClean="0"/>
              <a:t>y</a:t>
            </a:r>
            <a:endParaRPr lang="en-US" sz="2000" smtClean="0"/>
          </a:p>
          <a:p>
            <a:pPr marL="614363" lvl="1" indent="-285750" algn="l">
              <a:buFont typeface="Arial"/>
              <a:buChar char="•"/>
            </a:pPr>
            <a:r>
              <a:rPr lang="en-US" sz="2000" smtClean="0"/>
              <a:t>Also known as outcome, label, target, dependent variable</a:t>
            </a:r>
          </a:p>
          <a:p>
            <a:pPr marL="285750" indent="-285750" algn="l">
              <a:buFont typeface="Arial"/>
              <a:buChar char="•"/>
            </a:pPr>
            <a:r>
              <a:rPr lang="en-US" sz="2000" smtClean="0"/>
              <a:t>Regression: </a:t>
            </a:r>
            <a:r>
              <a:rPr lang="en-US" sz="2000" smtClean="0"/>
              <a:t>y </a:t>
            </a:r>
            <a:r>
              <a:rPr lang="en-US" sz="2000" smtClean="0"/>
              <a:t>is </a:t>
            </a:r>
            <a:r>
              <a:rPr lang="en-US" sz="2000" smtClean="0"/>
              <a:t>continuous</a:t>
            </a:r>
            <a:endParaRPr lang="en-US" sz="2000" smtClean="0"/>
          </a:p>
          <a:p>
            <a:pPr marL="614363" lvl="1" indent="-285750" algn="l">
              <a:buFont typeface="Arial"/>
              <a:buChar char="•"/>
            </a:pPr>
            <a:r>
              <a:rPr lang="en-US" sz="2000" smtClean="0"/>
              <a:t>e.g., price, blood pressure</a:t>
            </a:r>
          </a:p>
          <a:p>
            <a:pPr marL="285750" indent="-285750" algn="l">
              <a:buFont typeface="Arial"/>
              <a:buChar char="•"/>
            </a:pPr>
            <a:r>
              <a:rPr lang="en-US" sz="2000" smtClean="0"/>
              <a:t>Classification: </a:t>
            </a:r>
            <a:r>
              <a:rPr lang="en-US" sz="2000" smtClean="0"/>
              <a:t>y </a:t>
            </a:r>
            <a:r>
              <a:rPr lang="en-US" sz="2000" smtClean="0"/>
              <a:t>is </a:t>
            </a:r>
            <a:r>
              <a:rPr lang="en-US" sz="2000" smtClean="0"/>
              <a:t>categorical</a:t>
            </a:r>
            <a:r>
              <a:rPr lang="en-US" sz="2000" smtClean="0"/>
              <a:t> </a:t>
            </a:r>
            <a:r>
              <a:rPr lang="en-US" sz="2000" smtClean="0"/>
              <a:t>(values in a finite, unordered set)</a:t>
            </a:r>
          </a:p>
          <a:p>
            <a:pPr marL="614363" lvl="1" indent="-285750" algn="l">
              <a:buFont typeface="Arial"/>
              <a:buChar char="•"/>
            </a:pPr>
            <a:r>
              <a:rPr lang="en-US" sz="2000" smtClean="0"/>
              <a:t>e.g., spam/ham, digit 0-9, cancer class of tissue sample</a:t>
            </a:r>
          </a:p>
          <a:p>
            <a:pPr marL="285750" indent="-285750" algn="l">
              <a:buFont typeface="Arial"/>
              <a:buChar char="•"/>
            </a:pPr>
            <a:r>
              <a:rPr lang="en-US" sz="2000" smtClean="0"/>
              <a:t>Data is composed of “observations” (predictors and the associated response)</a:t>
            </a:r>
          </a:p>
          <a:p>
            <a:pPr marL="614363" lvl="1" indent="-285750" algn="l">
              <a:buFont typeface="Arial"/>
              <a:buChar char="•"/>
            </a:pPr>
            <a:r>
              <a:rPr lang="en-US" sz="2000" smtClean="0"/>
              <a:t>Also known as samples, examples, instances, records</a:t>
            </a:r>
          </a:p>
          <a:p>
            <a:pPr marL="285750" indent="-285750" algn="l">
              <a:buFont typeface="Arial"/>
              <a:buChar char="•"/>
            </a:pPr>
            <a:endParaRPr lang="en-US" sz="2000" dirty="0"/>
          </a:p>
        </p:txBody>
      </p:sp>
    </p:spTree>
    <p:extLst>
      <p:ext uri="{BB962C8B-B14F-4D97-AF65-F5344CB8AC3E}">
        <p14:creationId xmlns:p14="http://schemas.microsoft.com/office/powerpoint/2010/main" val="26446713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A_Instructor_Template_Deck">
  <a:themeElements>
    <a:clrScheme name="">
      <a:dk1>
        <a:srgbClr val="808080"/>
      </a:dk1>
      <a:lt1>
        <a:srgbClr val="FFFFFF"/>
      </a:lt1>
      <a:dk2>
        <a:srgbClr val="000000"/>
      </a:dk2>
      <a:lt2>
        <a:srgbClr val="000000"/>
      </a:lt2>
      <a:accent1>
        <a:srgbClr val="FFFFD6"/>
      </a:accent1>
      <a:accent2>
        <a:srgbClr val="333399"/>
      </a:accent2>
      <a:accent3>
        <a:srgbClr val="AAAAAA"/>
      </a:accent3>
      <a:accent4>
        <a:srgbClr val="DADADA"/>
      </a:accent4>
      <a:accent5>
        <a:srgbClr val="FFFFE8"/>
      </a:accent5>
      <a:accent6>
        <a:srgbClr val="2D2D8A"/>
      </a:accent6>
      <a:hlink>
        <a:srgbClr val="009999"/>
      </a:hlink>
      <a:folHlink>
        <a:srgbClr val="99CC00"/>
      </a:folHlink>
    </a:clrScheme>
    <a:fontScheme name="Title">
      <a:majorFont>
        <a:latin typeface="PFDinTextCompPro-Bold"/>
        <a:ea typeface="ヒラギノ角ゴ ProN W6"/>
        <a:cs typeface="ヒラギノ角ゴ ProN W6"/>
      </a:majorFont>
      <a:minorFont>
        <a:latin typeface="News706 B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Agenda">
  <a:themeElements>
    <a:clrScheme name="General Assembly">
      <a:dk1>
        <a:srgbClr val="000000"/>
      </a:dk1>
      <a:lt1>
        <a:srgbClr val="FFFFFF"/>
      </a:lt1>
      <a:dk2>
        <a:srgbClr val="000000"/>
      </a:dk2>
      <a:lt2>
        <a:srgbClr val="808080"/>
      </a:lt2>
      <a:accent1>
        <a:srgbClr val="650A34"/>
      </a:accent1>
      <a:accent2>
        <a:srgbClr val="ED203B"/>
      </a:accent2>
      <a:accent3>
        <a:srgbClr val="FF9DB6"/>
      </a:accent3>
      <a:accent4>
        <a:srgbClr val="FFD707"/>
      </a:accent4>
      <a:accent5>
        <a:srgbClr val="78E6D2"/>
      </a:accent5>
      <a:accent6>
        <a:srgbClr val="23C2BC"/>
      </a:accent6>
      <a:hlink>
        <a:srgbClr val="009999"/>
      </a:hlink>
      <a:folHlink>
        <a:srgbClr val="99CC00"/>
      </a:folHlink>
    </a:clrScheme>
    <a:fontScheme name="Agenda">
      <a:majorFont>
        <a:latin typeface="PFDinTextCompPro-Bold"/>
        <a:ea typeface="ヒラギノ角ゴ ProN W6"/>
        <a:cs typeface="ヒラギノ角ゴ ProN W6"/>
      </a:majorFont>
      <a:minorFont>
        <a:latin typeface="News706 B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a:lstStyle/>
    </a:lnDef>
  </a:objectDefaults>
  <a:extraClrSchemeLst>
    <a:extraClrScheme>
      <a:clrScheme name="Agend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GA_Instructor_Template_Deck.potx</Template>
  <TotalTime>10285</TotalTime>
  <Pages>0</Pages>
  <Words>1217</Words>
  <Characters>0</Characters>
  <Application>Microsoft Office PowerPoint</Application>
  <PresentationFormat>Custom</PresentationFormat>
  <Lines>0</Lines>
  <Paragraphs>257</Paragraphs>
  <Slides>34</Slides>
  <Notes>34</Notes>
  <HiddenSlides>0</HiddenSlides>
  <MMClips>0</MMClips>
  <ScaleCrop>false</ScaleCrop>
  <HeadingPairs>
    <vt:vector size="4" baseType="variant">
      <vt:variant>
        <vt:lpstr>Theme</vt:lpstr>
      </vt:variant>
      <vt:variant>
        <vt:i4>2</vt:i4>
      </vt:variant>
      <vt:variant>
        <vt:lpstr>Slide Titles</vt:lpstr>
      </vt:variant>
      <vt:variant>
        <vt:i4>34</vt:i4>
      </vt:variant>
    </vt:vector>
  </HeadingPairs>
  <TitlesOfParts>
    <vt:vector size="36" baseType="lpstr">
      <vt:lpstr>GA_Instructor_Template_Deck</vt:lpstr>
      <vt:lpstr>Agenda</vt:lpstr>
      <vt:lpstr>DATA SCIENCE machine learning / KNN</vt:lpstr>
      <vt:lpstr> I. what is machine learning? iI. Supervised Learning III. Unsupervised Learning IV. Summary V. Classification with K-Nearest Neighbors</vt:lpstr>
      <vt:lpstr>I. What is machine learning?</vt:lpstr>
      <vt:lpstr>PowerPoint Presentation</vt:lpstr>
      <vt:lpstr>PowerPoint Presentation</vt:lpstr>
      <vt:lpstr>PowerPoint Presentation</vt:lpstr>
      <vt:lpstr>PowerPoint Presentation</vt:lpstr>
      <vt:lpstr>II. Supervised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III. UNSupervised Learning</vt:lpstr>
      <vt:lpstr>PowerPoint Presentation</vt:lpstr>
      <vt:lpstr>PowerPoint Presentation</vt:lpstr>
      <vt:lpstr>PowerPoint Presentation</vt:lpstr>
      <vt:lpstr>IV. Summary</vt:lpstr>
      <vt:lpstr>PowerPoint Presentation</vt:lpstr>
      <vt:lpstr>PowerPoint Presentation</vt:lpstr>
      <vt:lpstr>PowerPoint Presentation</vt:lpstr>
      <vt:lpstr>V. Classification with K-Nearest Neighbors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Kevin Markham</cp:lastModifiedBy>
  <cp:revision>1005</cp:revision>
  <dcterms:modified xsi:type="dcterms:W3CDTF">2014-10-29T04:29:49Z</dcterms:modified>
</cp:coreProperties>
</file>